
<file path=[Content_Types].xml><?xml version="1.0" encoding="utf-8"?>
<Types xmlns="http://schemas.openxmlformats.org/package/2006/content-types">
  <Default Extension="jpeg" ContentType="image/jpeg"/>
  <Default Extension="jpg" ContentType="image/jpeg"/>
  <Default Extension="kaJjhw3huRfIvZR7xmYEnc67"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9.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1" r:id="rId3"/>
    <p:sldId id="262" r:id="rId4"/>
    <p:sldId id="259" r:id="rId5"/>
    <p:sldId id="267" r:id="rId6"/>
    <p:sldId id="268" r:id="rId7"/>
    <p:sldId id="269" r:id="rId8"/>
    <p:sldId id="270" r:id="rId9"/>
    <p:sldId id="263" r:id="rId10"/>
    <p:sldId id="272" r:id="rId11"/>
    <p:sldId id="274" r:id="rId12"/>
    <p:sldId id="264" r:id="rId13"/>
    <p:sldId id="265" r:id="rId14"/>
    <p:sldId id="266" r:id="rId15"/>
    <p:sldId id="275" r:id="rId16"/>
    <p:sldId id="257" r:id="rId17"/>
    <p:sldId id="271" r:id="rId18"/>
    <p:sldId id="276" r:id="rId19"/>
    <p:sldId id="2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70655" autoAdjust="0"/>
  </p:normalViewPr>
  <p:slideViewPr>
    <p:cSldViewPr snapToGrid="0">
      <p:cViewPr varScale="1">
        <p:scale>
          <a:sx n="60" d="100"/>
          <a:sy n="60" d="100"/>
        </p:scale>
        <p:origin x="1061"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0:34:33.553"/>
    </inkml:context>
    <inkml:brush xml:id="br0">
      <inkml:brushProperty name="width" value="0.05" units="cm"/>
      <inkml:brushProperty name="height" value="0.05" units="cm"/>
      <inkml:brushProperty name="color" value="#66CC00"/>
    </inkml:brush>
  </inkml:definitions>
  <inkml:trace contextRef="#ctx0" brushRef="#br0">0 396 24575,'0'447'0,"1"-436"0,0 0 0,1 0 0,0 0 0,0 0 0,2 0 0,-1-1 0,8 15 0,4 16 0,-11-28 0,-1 1 0,-1 1 0,0-1 0,0 28 0,-2-26 0,1 0 0,0 0 0,7 25 0,-2-13 0,-4-20 0,-1-1 0,1 1 0,1-1 0,-1 1 0,1-1 0,6 11 0,-7-15 0,0-1 0,0 0 0,0 0 0,0 0 0,0 0 0,1 0 0,-1-1 0,1 1 0,-1-1 0,1 1 0,-1-1 0,1 0 0,0 0 0,-1 0 0,1-1 0,0 1 0,0-1 0,0 1 0,0-1 0,0 0 0,-1 0 0,5 0 0,4-2 0,0 0 0,-1 0 0,1-1 0,-1 0 0,0-1 0,0 0 0,0-1 0,-1 0 0,10-6 0,-9 5 0,1 0 0,0 0 0,0 1 0,0 1 0,0 0 0,1 0 0,17-2 0,232 3 0,-132 6 0,709-3 0,-821 1 0,-1 1 0,0 0 0,0 2 0,-1 0 0,22 8 0,-18-6 0,-1 0 0,1-1 0,28 3 0,275-4 0,-172-7 0,1462 4 0,-1602-2 0,0-1 0,0 1 0,-1-1 0,1-1 0,0 0 0,-1 0 0,0-1 0,0 0 0,0-1 0,-1 0 0,1 0 0,-1-1 0,0 0 0,-1 0 0,1-1 0,6-9 0,-7 9 0,-2-2 0,1 1 0,-1-1 0,0 1 0,-1-2 0,0 1 0,-1 0 0,0-1 0,0 1 0,-1-1 0,0 0 0,-1 0 0,0 0 0,-1-19 0,0 23 0,-1 0 0,0 0 0,-1 0 0,1 0 0,-1 0 0,0 1 0,-1-1 0,1 1 0,-1-1 0,0 1 0,-6-8 0,-5-3 0,-31-30 0,-3-5 0,42 44 0,1-1 0,0 1 0,0-1 0,1 0 0,0 0 0,0-1 0,1 1 0,-3-12 0,3 4 0,0 0 0,2 1 0,0-32 0,4-510 0,-3 457 0,-1 183 0,3 100 0,10-109 0,0 9 0,-9-62 0,0 0 0,1 0 0,2 0 0,10 27 0,-5-13 0,-6-11-19,0 1 0,-2 0 0,-1-1 0,-1 1 0,-4 44 0,1-10-1232,2-37-5575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3:47.3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1 241,'31'0,"110"-4,-120 2,-1-1,1-1,-1-1,36-14,-39 13,1 0,19-2,24-8,-38 8,1 2,-1 1,1 0,35-1,-23 2,64-17,-69 13,-1 2,1 1,32-1,-11 4,1-3,-2-1,63-16,-65 13,1 3,0 2,0 2,54 6,0-2,-69-2,-14 1,-1-1,1 0,0-2,-1-1,27-6,-21 2,0 1,1 2,46-3,86 8,-60 1,38-3,151 3,-197 6,30 1,-62-7,75 12,-76-6,79 1,150-9,-270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3:51.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87,'81'-1,"91"-11,-88-7,-65 14,0 0,1 1,-1 1,24-1,-32 4,0-2,0 1,-1-1,1-1,13-5,-13 4,1 0,-1 1,1 1,17-2,223 3,-115 3,-122-2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3:53.9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53,'100'1,"108"-3,-146-6,-39 4,42-1,-22 3,67-9,-34 6,-56 5,0-1,40-7,-39 5,1 0,0 1,41 3,-29-1,-20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3:58.9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58,'111'2,"118"-5,-214 1,-1 0,29-10,-30 7,1 2,0-1,22-1,31-3,-43 4,40-1,-48 5,-8 1,-1-1,0 0,1-1,11-2,-8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4:02.5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0,'3'0,"4"0,3 0,3 0,3 0,0 0,2 0,-1 0,1 0,0 0,-1 0,0 0,0 0,0 0,0 0,0 0,0 0,-3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4:29.44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0,'2'0,"5"0,3 0,4 0,1 0,2 0,0 0,1 0,-1 0,1 0,-1 0,1 0,-1 0,0 0,0 0,0 0,-3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4:32.27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0,'3'0,"4"0,3 0,4 0,1 0,2 0,0 0,1 0,-1 0,1 0,-1 0,0 0,1 0,-4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5:14.0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8,'105'2,"112"-5,-203 1,-4-2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6:24.661"/>
    </inkml:context>
    <inkml:brush xml:id="br0">
      <inkml:brushProperty name="width" value="0.3" units="cm"/>
      <inkml:brushProperty name="height" value="0.6" units="cm"/>
      <inkml:brushProperty name="color" value="#0069AF"/>
      <inkml:brushProperty name="tip" value="rectangle"/>
      <inkml:brushProperty name="rasterOp" value="maskPen"/>
      <inkml:brushProperty name="ignorePressure" value="1"/>
    </inkml:brush>
  </inkml:definitions>
  <inkml:trace contextRef="#ctx0" brushRef="#br0">0 1,'1288'0,"-1268"1,37 7,19 0,90-17,1 0,194 10,-331 2,-19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15:01.03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0,'396'0,"-384"0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0:34:36.398"/>
    </inkml:context>
    <inkml:brush xml:id="br0">
      <inkml:brushProperty name="width" value="0.05" units="cm"/>
      <inkml:brushProperty name="height" value="0.05" units="cm"/>
      <inkml:brushProperty name="color" value="#66CC00"/>
    </inkml:brush>
  </inkml:definitions>
  <inkml:trace contextRef="#ctx0" brushRef="#br0">2 343 24575,'0'-343'0,"-1"436"0,3 106 0,13-103 0,-5-35 0,1 3 0,-4-29 0,-2 1 0,0 39 0,8 80 0,0 5 0,-14-31-1365,1-106-5461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0:40:12.367"/>
    </inkml:context>
    <inkml:brush xml:id="br0">
      <inkml:brushProperty name="width" value="0.05" units="cm"/>
      <inkml:brushProperty name="height" value="0.05" units="cm"/>
      <inkml:brushProperty name="color" value="#F6630D"/>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0:40:22.298"/>
    </inkml:context>
    <inkml:brush xml:id="br0">
      <inkml:brushProperty name="width" value="0.05" units="cm"/>
      <inkml:brushProperty name="height" value="0.05" units="cm"/>
      <inkml:brushProperty name="color" value="#F6630D"/>
    </inkml:brush>
  </inkml:definitions>
  <inkml:trace contextRef="#ctx0" brushRef="#br0">2497 0 24575,'0'414'0,"0"-412"0,0 0 0,0 1 0,0-2 0,0 2 0,0-1 0,-1 0 0,1 0 0,-1 0 0,0 0 0,1 0 0,-1 0 0,0 0 0,0 0 0,-2 3 0,1-3 0,1-1 0,-1 0 0,1 0 0,-1 0 0,0 0 0,0 0 0,1 0 0,-1-1 0,0 1 0,0 0 0,0-1 0,0 1 0,0-1 0,0 0 0,0 0 0,-3 0 0,-28 1 0,21-2 0,0 2 0,-21 2 0,-32 14 0,44-11 0,0-1 0,-33 4 0,18-5 0,-46 13 0,-14 2 0,-75 2 0,155-18 0,0 0 0,0 1 0,-23 9 0,-24 7 0,5-3 0,-3 1 0,-56 6 0,107-21 0,1-1 0,-14 7 0,15-6 0,1 0 0,-1-1 0,1 1 0,-14 1 0,17-4 0,-17 2 0,-1 1 0,1 0 0,-33 11 0,30-7 0,-42 6 0,7 0 0,-96 19 0,120-29 0,0-1 0,-38-4 0,11 1 0,-42 9 0,5 0 0,34-9 0,-50 2 0,65 8 0,26-5 0,19-2 0,-1-1 0,0 2 0,1-1 0,-9 5 0,-17 7 0,28-14 0,1 1 0,1 0 0,-2-1 0,1 0 0,0 0 0,0 0 0,-1 0 0,1 0 0,0 0 0,-1 0 0,2-1 0,-5 0 0,4 0 0,1 0 0,0 0 0,-1 0 0,1 0 0,0 1 0,0-1 0,-1-1 0,1 1 0,1 0 0,-1 0 0,-1-1 0,2 1 0,-1 0 0,0-1 0,1 1 0,-1 0 0,1 0 0,-1-1 0,1 0 0,-1 1 0,1-1 0,0 1 0,0-3 0,-1-5 0,1 0 0,1-16 0,-1 14 0,2-156 0,-2 140 0,0 22 0,0 0 0,-1-1 0,0 1 0,0 0 0,0 0 0,-1 0 0,-4-8 0,-19-33 0,17 34 0,1 0 0,-6-16 0,4 4 0,-20-44 0,22 53 0,0-1 0,2 0 0,-5-18 0,28 66 0,-10-8-1365,-6-13-5461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3:13.4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1,'3'0,"3"0,5 0,2 0,2 0,2 0,0 0,1 0,-1 0,1 0,-1 0,1 0,-1 0,0 0,-3 3,-1 0,0 1,-2-1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3:17.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55,'105'2,"113"-5,-157-5,-37 4,44-2,-47 7,-8-1,1 1,-1-1,1-1,-1-1,0 0,0 0,0-1,24-10,-26 10,-1 0,1 0,0 1,0 0,0 1,0 1,0-1,17 3,-3-1,-11-1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3:20.1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11,'729'0,"-679"-7,-35 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3:22.9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51,'9'0,"51"1,0-2,-1-4,67-12,-72 6,0 3,0 2,82 3,370 3,-491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6T14:03:34.0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1 171,'628'0,"-600"-2,36-5,27-2,-83 9,2 1,0-2,0 1,0-1,0 0,-1-1,1 0,11-5,-4 2,0 0,0 0,0 2,1 0,24 0,94 4,-57 1,115-13,-177 9,106-4,-65 5,67-11,-65 3,0 3,70 3,-107 1,0 0,0-1,0-2,25-7,32-7,-19 9,0 2,69 0,379 9,-495 0,0 1,-1 0,1 1,-1 0,1 1,13 7,-13-6,-1 0,1 0,0-2,0 0,26 2,112-6,-137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708889-5888-4757-AA65-5E665146A6D7}" type="datetimeFigureOut">
              <a:rPr lang="en-GB" smtClean="0"/>
              <a:t>16/05/2023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27BF7-F3F4-46B8-AFFF-1423C41E2BDE}" type="slidenum">
              <a:rPr lang="en-GB" smtClean="0"/>
              <a:t>‹#›</a:t>
            </a:fld>
            <a:endParaRPr lang="en-GB"/>
          </a:p>
        </p:txBody>
      </p:sp>
    </p:spTree>
    <p:extLst>
      <p:ext uri="{BB962C8B-B14F-4D97-AF65-F5344CB8AC3E}">
        <p14:creationId xmlns:p14="http://schemas.microsoft.com/office/powerpoint/2010/main" val="3506515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I’m Tommy and my project is </a:t>
            </a:r>
            <a:r>
              <a:rPr lang="en-US" u="sng" dirty="0"/>
              <a:t>Investigating the frequency of tandem stop codons in eukaryotic &amp; prokaryotic genomes </a:t>
            </a:r>
            <a:r>
              <a:rPr lang="en-US" u="none" dirty="0"/>
              <a:t>Supervised by Wayne</a:t>
            </a:r>
            <a:endParaRPr lang="en-GB" u="sng" dirty="0"/>
          </a:p>
        </p:txBody>
      </p:sp>
      <p:sp>
        <p:nvSpPr>
          <p:cNvPr id="4" name="Slide Number Placeholder 3"/>
          <p:cNvSpPr>
            <a:spLocks noGrp="1"/>
          </p:cNvSpPr>
          <p:nvPr>
            <p:ph type="sldNum" sz="quarter" idx="5"/>
          </p:nvPr>
        </p:nvSpPr>
        <p:spPr/>
        <p:txBody>
          <a:bodyPr/>
          <a:lstStyle/>
          <a:p>
            <a:fld id="{AA427BF7-F3F4-46B8-AFFF-1423C41E2BDE}" type="slidenum">
              <a:rPr lang="en-GB" smtClean="0"/>
              <a:t>1</a:t>
            </a:fld>
            <a:endParaRPr lang="en-GB"/>
          </a:p>
        </p:txBody>
      </p:sp>
    </p:spTree>
    <p:extLst>
      <p:ext uri="{BB962C8B-B14F-4D97-AF65-F5344CB8AC3E}">
        <p14:creationId xmlns:p14="http://schemas.microsoft.com/office/powerpoint/2010/main" val="3267017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dirty="0">
                <a:effectLst/>
                <a:latin typeface="Calibri" panose="020F0502020204030204" pitchFamily="34" charset="0"/>
                <a:ea typeface="MS Mincho" panose="02020609040205080304" pitchFamily="49" charset="-128"/>
              </a:rPr>
              <a:t>The information highlighted in yellow is what my program collects. From the </a:t>
            </a:r>
            <a:r>
              <a:rPr lang="en-GB" sz="1800" dirty="0" err="1">
                <a:effectLst/>
                <a:latin typeface="Calibri" panose="020F0502020204030204" pitchFamily="34" charset="0"/>
                <a:ea typeface="MS Mincho" panose="02020609040205080304" pitchFamily="49" charset="-128"/>
              </a:rPr>
              <a:t>gff</a:t>
            </a:r>
            <a:r>
              <a:rPr lang="en-GB" sz="1800" dirty="0">
                <a:effectLst/>
                <a:latin typeface="Calibri" panose="020F0502020204030204" pitchFamily="34" charset="0"/>
                <a:ea typeface="MS Mincho" panose="02020609040205080304" pitchFamily="49" charset="-128"/>
              </a:rPr>
              <a:t> files. In this example the 0</a:t>
            </a:r>
            <a:r>
              <a:rPr lang="en-GB" sz="1800" baseline="30000" dirty="0">
                <a:effectLst/>
                <a:latin typeface="Calibri" panose="020F0502020204030204" pitchFamily="34" charset="0"/>
                <a:ea typeface="MS Mincho" panose="02020609040205080304" pitchFamily="49" charset="-128"/>
              </a:rPr>
              <a:t>th</a:t>
            </a:r>
            <a:r>
              <a:rPr lang="en-GB" sz="1800" dirty="0">
                <a:effectLst/>
                <a:latin typeface="Calibri" panose="020F0502020204030204" pitchFamily="34" charset="0"/>
                <a:ea typeface="MS Mincho" panose="02020609040205080304" pitchFamily="49" charset="-128"/>
              </a:rPr>
              <a:t> element is the chromosome is “1”, the 3</a:t>
            </a:r>
            <a:r>
              <a:rPr lang="en-GB" sz="1800" baseline="30000" dirty="0">
                <a:effectLst/>
                <a:latin typeface="Calibri" panose="020F0502020204030204" pitchFamily="34" charset="0"/>
                <a:ea typeface="MS Mincho" panose="02020609040205080304" pitchFamily="49" charset="-128"/>
              </a:rPr>
              <a:t>rd</a:t>
            </a:r>
            <a:r>
              <a:rPr lang="en-GB" sz="1800" dirty="0">
                <a:effectLst/>
                <a:latin typeface="Calibri" panose="020F0502020204030204" pitchFamily="34" charset="0"/>
                <a:ea typeface="MS Mincho" panose="02020609040205080304" pitchFamily="49" charset="-128"/>
              </a:rPr>
              <a:t> element is the start region of the gene, and the 4</a:t>
            </a:r>
            <a:r>
              <a:rPr lang="en-GB" sz="1800" baseline="30000" dirty="0">
                <a:effectLst/>
                <a:latin typeface="Calibri" panose="020F0502020204030204" pitchFamily="34" charset="0"/>
                <a:ea typeface="MS Mincho" panose="02020609040205080304" pitchFamily="49" charset="-128"/>
              </a:rPr>
              <a:t>th</a:t>
            </a:r>
            <a:r>
              <a:rPr lang="en-GB" sz="1800" dirty="0">
                <a:effectLst/>
                <a:latin typeface="Calibri" panose="020F0502020204030204" pitchFamily="34" charset="0"/>
                <a:ea typeface="MS Mincho" panose="02020609040205080304" pitchFamily="49" charset="-128"/>
              </a:rPr>
              <a:t> element is the stop region on the gene, the 8</a:t>
            </a:r>
            <a:r>
              <a:rPr lang="en-GB" sz="1800" baseline="30000" dirty="0">
                <a:effectLst/>
                <a:latin typeface="Calibri" panose="020F0502020204030204" pitchFamily="34" charset="0"/>
                <a:ea typeface="MS Mincho" panose="02020609040205080304" pitchFamily="49" charset="-128"/>
              </a:rPr>
              <a:t>th</a:t>
            </a:r>
            <a:r>
              <a:rPr lang="en-GB" sz="1800" dirty="0">
                <a:effectLst/>
                <a:latin typeface="Calibri" panose="020F0502020204030204" pitchFamily="34" charset="0"/>
                <a:ea typeface="MS Mincho" panose="02020609040205080304" pitchFamily="49" charset="-128"/>
              </a:rPr>
              <a:t> element is the gene ID which I also record. </a:t>
            </a:r>
          </a:p>
          <a:p>
            <a:pPr algn="l"/>
            <a:endParaRPr lang="en-GB" sz="1800" dirty="0">
              <a:effectLst/>
              <a:latin typeface="Calibri" panose="020F0502020204030204" pitchFamily="34" charset="0"/>
              <a:ea typeface="MS Mincho" panose="02020609040205080304" pitchFamily="49" charset="-128"/>
            </a:endParaRPr>
          </a:p>
          <a:p>
            <a:pPr algn="l"/>
            <a:r>
              <a:rPr lang="en-GB" sz="1800" dirty="0">
                <a:effectLst/>
                <a:latin typeface="Calibri" panose="020F0502020204030204" pitchFamily="34" charset="0"/>
                <a:ea typeface="MS Mincho" panose="02020609040205080304" pitchFamily="49" charset="-128"/>
              </a:rPr>
              <a:t>Highlighted in red is the strand the gene is on +/-. The reason this is highlighted in red is because give more time, I would implement a way of using this when extracting the information from the GFF file. However, my program does not currently do this.</a:t>
            </a:r>
          </a:p>
          <a:p>
            <a:endParaRPr lang="en-US" dirty="0"/>
          </a:p>
          <a:p>
            <a:r>
              <a:rPr lang="en-US" dirty="0"/>
              <a:t>For the </a:t>
            </a:r>
            <a:r>
              <a:rPr lang="en-US" dirty="0" err="1"/>
              <a:t>fasta</a:t>
            </a:r>
            <a:r>
              <a:rPr lang="en-US" dirty="0"/>
              <a:t> file I </a:t>
            </a:r>
            <a:r>
              <a:rPr lang="en-GB" sz="1800" dirty="0">
                <a:effectLst/>
                <a:latin typeface="Calibri" panose="020F0502020204030204" pitchFamily="34" charset="0"/>
                <a:ea typeface="MS Mincho" panose="02020609040205080304" pitchFamily="49" charset="-128"/>
              </a:rPr>
              <a:t>create a with the chromosome id blue as the key and the nucleotide sequence yellow as the value.</a:t>
            </a:r>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10</a:t>
            </a:fld>
            <a:endParaRPr lang="en-GB"/>
          </a:p>
        </p:txBody>
      </p:sp>
    </p:spTree>
    <p:extLst>
      <p:ext uri="{BB962C8B-B14F-4D97-AF65-F5344CB8AC3E}">
        <p14:creationId xmlns:p14="http://schemas.microsoft.com/office/powerpoint/2010/main" val="446342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is sent to a directory path in the project file location, there are separate directors for both eukaryotic and prokaryotic. As you can see they are split up by there </a:t>
            </a:r>
            <a:r>
              <a:rPr lang="en-US" dirty="0" err="1"/>
              <a:t>png</a:t>
            </a:r>
            <a:r>
              <a:rPr lang="en-US" dirty="0"/>
              <a:t> graphs and text file output.</a:t>
            </a:r>
          </a:p>
          <a:p>
            <a:endParaRPr lang="en-US" dirty="0"/>
          </a:p>
          <a:p>
            <a:r>
              <a:rPr lang="en-US" dirty="0"/>
              <a:t>We will have a look at the results from the output and what it looks like later !!!</a:t>
            </a:r>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11</a:t>
            </a:fld>
            <a:endParaRPr lang="en-GB"/>
          </a:p>
        </p:txBody>
      </p:sp>
    </p:spTree>
    <p:extLst>
      <p:ext uri="{BB962C8B-B14F-4D97-AF65-F5344CB8AC3E}">
        <p14:creationId xmlns:p14="http://schemas.microsoft.com/office/powerpoint/2010/main" val="2953676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time permits I can go through this code, or save it for the end if anyone has any questions about it.</a:t>
            </a:r>
          </a:p>
          <a:p>
            <a:endParaRPr lang="en-GB" dirty="0"/>
          </a:p>
          <a:p>
            <a:r>
              <a:rPr lang="en-GB" dirty="0"/>
              <a:t>Its, important to note that this code isn’t finished and I removed  commented out code and other comments purely for this </a:t>
            </a:r>
            <a:r>
              <a:rPr lang="en-GB" dirty="0" err="1"/>
              <a:t>powerpoint</a:t>
            </a:r>
            <a:r>
              <a:rPr lang="en-GB" dirty="0"/>
              <a:t>.</a:t>
            </a:r>
          </a:p>
          <a:p>
            <a:r>
              <a:rPr lang="en-GB" dirty="0"/>
              <a:t>Section…</a:t>
            </a:r>
          </a:p>
          <a:p>
            <a:r>
              <a:rPr lang="en-GB" dirty="0"/>
              <a:t>1. Code for opening files checks to see if its </a:t>
            </a:r>
            <a:r>
              <a:rPr lang="en-GB" dirty="0" err="1"/>
              <a:t>gunziped</a:t>
            </a:r>
            <a:r>
              <a:rPr lang="en-GB" dirty="0"/>
              <a:t> or not</a:t>
            </a:r>
          </a:p>
          <a:p>
            <a:endParaRPr lang="en-GB" dirty="0"/>
          </a:p>
          <a:p>
            <a:r>
              <a:rPr lang="en-GB" dirty="0"/>
              <a:t>2.For calculating </a:t>
            </a:r>
            <a:r>
              <a:rPr lang="en-GB" dirty="0" err="1"/>
              <a:t>gc</a:t>
            </a:r>
            <a:r>
              <a:rPr lang="en-GB" dirty="0"/>
              <a:t> percentage</a:t>
            </a:r>
          </a:p>
          <a:p>
            <a:endParaRPr lang="en-GB" dirty="0"/>
          </a:p>
          <a:p>
            <a:r>
              <a:rPr lang="en-GB" dirty="0"/>
              <a:t>3.For opening </a:t>
            </a:r>
            <a:r>
              <a:rPr lang="en-GB" dirty="0" err="1"/>
              <a:t>gff</a:t>
            </a:r>
            <a:r>
              <a:rPr lang="en-GB" dirty="0"/>
              <a:t> files and reading them into a dictionary with start and top regions as values and gene as the key</a:t>
            </a:r>
          </a:p>
          <a:p>
            <a:endParaRPr lang="en-GB" dirty="0"/>
          </a:p>
          <a:p>
            <a:r>
              <a:rPr lang="en-GB" dirty="0"/>
              <a:t>4.For reading in the </a:t>
            </a:r>
            <a:r>
              <a:rPr lang="en-GB" dirty="0" err="1"/>
              <a:t>fasta</a:t>
            </a:r>
            <a:r>
              <a:rPr lang="en-GB" dirty="0"/>
              <a:t> files into a dictionary</a:t>
            </a:r>
          </a:p>
          <a:p>
            <a:endParaRPr lang="en-GB" dirty="0"/>
          </a:p>
          <a:p>
            <a:r>
              <a:rPr lang="en-GB" dirty="0"/>
              <a:t>5. For matching up the correct </a:t>
            </a:r>
            <a:r>
              <a:rPr lang="en-GB" dirty="0" err="1"/>
              <a:t>gff</a:t>
            </a:r>
            <a:r>
              <a:rPr lang="en-GB" dirty="0"/>
              <a:t> file to the </a:t>
            </a:r>
            <a:r>
              <a:rPr lang="en-GB" dirty="0" err="1"/>
              <a:t>fasta</a:t>
            </a:r>
            <a:r>
              <a:rPr lang="en-GB" dirty="0"/>
              <a:t> file</a:t>
            </a:r>
          </a:p>
        </p:txBody>
      </p:sp>
      <p:sp>
        <p:nvSpPr>
          <p:cNvPr id="4" name="Slide Number Placeholder 3"/>
          <p:cNvSpPr>
            <a:spLocks noGrp="1"/>
          </p:cNvSpPr>
          <p:nvPr>
            <p:ph type="sldNum" sz="quarter" idx="5"/>
          </p:nvPr>
        </p:nvSpPr>
        <p:spPr/>
        <p:txBody>
          <a:bodyPr/>
          <a:lstStyle/>
          <a:p>
            <a:fld id="{AA427BF7-F3F4-46B8-AFFF-1423C41E2BDE}" type="slidenum">
              <a:rPr lang="en-GB" smtClean="0"/>
              <a:t>12</a:t>
            </a:fld>
            <a:endParaRPr lang="en-GB"/>
          </a:p>
        </p:txBody>
      </p:sp>
    </p:spTree>
    <p:extLst>
      <p:ext uri="{BB962C8B-B14F-4D97-AF65-F5344CB8AC3E}">
        <p14:creationId xmlns:p14="http://schemas.microsoft.com/office/powerpoint/2010/main" val="3481842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Is for obtaining the sequence that contains the tandem stop codons</a:t>
            </a:r>
          </a:p>
          <a:p>
            <a:endParaRPr lang="en-US" dirty="0"/>
          </a:p>
          <a:p>
            <a:r>
              <a:rPr lang="en-US" dirty="0"/>
              <a:t>7. Is for iterating through the list of stop codons and recording the frequency and index in </a:t>
            </a:r>
            <a:r>
              <a:rPr lang="en-US" dirty="0" err="1"/>
              <a:t>dictionarys</a:t>
            </a:r>
            <a:endParaRPr lang="en-US" dirty="0"/>
          </a:p>
          <a:p>
            <a:endParaRPr lang="en-US" dirty="0"/>
          </a:p>
          <a:p>
            <a:r>
              <a:rPr lang="en-US" dirty="0"/>
              <a:t>8. Is for outputting the data. Printing to the screen and also writing to a file</a:t>
            </a:r>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13</a:t>
            </a:fld>
            <a:endParaRPr lang="en-GB"/>
          </a:p>
        </p:txBody>
      </p:sp>
    </p:spTree>
    <p:extLst>
      <p:ext uri="{BB962C8B-B14F-4D97-AF65-F5344CB8AC3E}">
        <p14:creationId xmlns:p14="http://schemas.microsoft.com/office/powerpoint/2010/main" val="2614655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how the output looks. From the text file on the left here we can see a start/stop codon founds with their initial codon recorded as well as the index is was found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important to note that for these examples the initial codon found was not a valid codon. However from discussion with </a:t>
            </a:r>
            <a:r>
              <a:rPr lang="en-GB" dirty="0" err="1"/>
              <a:t>wayne</a:t>
            </a:r>
            <a:r>
              <a:rPr lang="en-GB" dirty="0"/>
              <a:t>. I was </a:t>
            </a:r>
            <a:r>
              <a:rPr lang="en-GB" dirty="0" err="1"/>
              <a:t>advided</a:t>
            </a:r>
            <a:r>
              <a:rPr lang="en-GB" dirty="0"/>
              <a:t> to leave them in the text file output.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Further more when looking at the graphs. This is not the case since only valid initial codons with valid tandem stop codons are recorded and represent on the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look at the results now. Its important to note I have only include 2 graphs for size reasons, there are more to look at in my report and also the output directory as all of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algn="just"/>
            <a:r>
              <a:rPr lang="en-GB" sz="1800" dirty="0">
                <a:effectLst/>
                <a:latin typeface="Calibri" panose="020F0502020204030204" pitchFamily="34" charset="0"/>
                <a:ea typeface="MS Mincho" panose="02020609040205080304" pitchFamily="49" charset="-128"/>
              </a:rPr>
              <a:t>As we can see from these graphs TGA is by far the most common stop codon used on these eukaryotic genomes but not only that TGA is also by far the most common tandem stop codon used by the other initial stop codon.</a:t>
            </a:r>
          </a:p>
          <a:p>
            <a:pPr algn="just"/>
            <a:r>
              <a:rPr lang="en-GB" sz="1800" dirty="0">
                <a:effectLst/>
                <a:latin typeface="Calibri" panose="020F0502020204030204" pitchFamily="34" charset="0"/>
                <a:ea typeface="MS Mincho" panose="02020609040205080304" pitchFamily="49" charset="-128"/>
              </a:rPr>
              <a:t> </a:t>
            </a:r>
          </a:p>
          <a:p>
            <a:pPr algn="just"/>
            <a:r>
              <a:rPr lang="en-GB" sz="1800" dirty="0">
                <a:effectLst/>
                <a:latin typeface="Calibri" panose="020F0502020204030204" pitchFamily="34" charset="0"/>
                <a:ea typeface="MS Mincho" panose="02020609040205080304" pitchFamily="49" charset="-128"/>
              </a:rPr>
              <a:t>As for start codons these graphs confirm their existence in the 12 bases before the initial start codon, ATG is by far the most common start codon used on these eukaryotic genomes and not only that, but the most common tandem start codon is TTG. When looking at other graphs.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MS Mincho" panose="02020609040205080304" pitchFamily="49" charset="-128"/>
              </a:rPr>
              <a:t>Looking at the Cryptococcus genome, this genome almost equally use all start codons for their genes in huge contrast to other eukaryotic genomes but not only that when looking at their tandem start codons used, the most common tandem start codon is the same as the initial codon for this genome.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14</a:t>
            </a:fld>
            <a:endParaRPr lang="en-GB"/>
          </a:p>
        </p:txBody>
      </p:sp>
    </p:spTree>
    <p:extLst>
      <p:ext uri="{BB962C8B-B14F-4D97-AF65-F5344CB8AC3E}">
        <p14:creationId xmlns:p14="http://schemas.microsoft.com/office/powerpoint/2010/main" val="3720339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800" dirty="0">
                <a:effectLst/>
                <a:latin typeface="Calibri" panose="020F0502020204030204" pitchFamily="34" charset="0"/>
                <a:ea typeface="MS Mincho" panose="02020609040205080304" pitchFamily="49" charset="-128"/>
              </a:rPr>
              <a:t>When Looking stop codons data from these files we can see that these prokaryotic genomes have a clear preference for the TAA stop codon but not only that when looking at the frequency of tandem stop codons we can also see a clear preference for the TAA codon as a tandem stop codon</a:t>
            </a:r>
          </a:p>
          <a:p>
            <a:pPr algn="just"/>
            <a:r>
              <a:rPr lang="en-GB" sz="1800" dirty="0">
                <a:effectLst/>
                <a:latin typeface="Calibri" panose="020F0502020204030204" pitchFamily="34" charset="0"/>
                <a:ea typeface="MS Mincho" panose="02020609040205080304" pitchFamily="49" charset="-128"/>
              </a:rPr>
              <a:t> </a:t>
            </a:r>
          </a:p>
          <a:p>
            <a:pPr algn="just"/>
            <a:r>
              <a:rPr lang="en-GB" sz="1800" dirty="0">
                <a:effectLst/>
                <a:latin typeface="Calibri" panose="020F0502020204030204" pitchFamily="34" charset="0"/>
                <a:ea typeface="MS Mincho" panose="02020609040205080304" pitchFamily="49" charset="-128"/>
              </a:rPr>
              <a:t>When looking at the start codons data from these files we can see a similar preference of ATG as the main initial start codon. </a:t>
            </a:r>
          </a:p>
          <a:p>
            <a:pPr algn="just"/>
            <a:endParaRPr lang="en-GB" sz="1800" dirty="0">
              <a:effectLst/>
              <a:latin typeface="Calibri" panose="020F0502020204030204" pitchFamily="34" charset="0"/>
              <a:ea typeface="MS Mincho" panose="02020609040205080304" pitchFamily="49" charset="-128"/>
            </a:endParaRPr>
          </a:p>
          <a:p>
            <a:pPr algn="just"/>
            <a:r>
              <a:rPr lang="en-GB" sz="1800" dirty="0">
                <a:effectLst/>
                <a:latin typeface="Calibri" panose="020F0502020204030204" pitchFamily="34" charset="0"/>
                <a:ea typeface="MS Mincho" panose="02020609040205080304" pitchFamily="49" charset="-128"/>
              </a:rPr>
              <a:t>However, we can see that the preferred tandem start codon is also ATG the same as the initial this is difference from the eukaryotic genomes which had a preference for TTG as its tandem start codon. </a:t>
            </a:r>
          </a:p>
          <a:p>
            <a:pPr algn="just"/>
            <a:endParaRPr lang="en-GB" sz="1800" dirty="0">
              <a:effectLst/>
              <a:latin typeface="Calibri" panose="020F0502020204030204" pitchFamily="34" charset="0"/>
              <a:ea typeface="MS Mincho" panose="02020609040205080304" pitchFamily="49" charset="-128"/>
            </a:endParaRPr>
          </a:p>
          <a:p>
            <a:pPr algn="just"/>
            <a:r>
              <a:rPr lang="en-GB" sz="1800" dirty="0">
                <a:effectLst/>
                <a:latin typeface="Calibri" panose="020F0502020204030204" pitchFamily="34" charset="0"/>
                <a:ea typeface="MS Mincho" panose="02020609040205080304" pitchFamily="49" charset="-128"/>
              </a:rPr>
              <a:t>We can also variation based on genome to, when looking at bacillus </a:t>
            </a:r>
            <a:r>
              <a:rPr lang="en-GB" sz="1800" dirty="0" err="1">
                <a:effectLst/>
                <a:latin typeface="Calibri" panose="020F0502020204030204" pitchFamily="34" charset="0"/>
                <a:ea typeface="MS Mincho" panose="02020609040205080304" pitchFamily="49" charset="-128"/>
              </a:rPr>
              <a:t>subtillus</a:t>
            </a:r>
            <a:r>
              <a:rPr lang="en-GB" sz="1800" dirty="0">
                <a:effectLst/>
                <a:latin typeface="Calibri" panose="020F0502020204030204" pitchFamily="34" charset="0"/>
                <a:ea typeface="MS Mincho" panose="02020609040205080304" pitchFamily="49" charset="-128"/>
              </a:rPr>
              <a:t> there is a higher frequency of GTG start codons although it isn’t the most preferred initial start codon its certainly the most preference tandem for this genome, and the second most preferred initial start behind ATG.</a:t>
            </a:r>
          </a:p>
          <a:p>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15</a:t>
            </a:fld>
            <a:endParaRPr lang="en-GB"/>
          </a:p>
        </p:txBody>
      </p:sp>
    </p:spTree>
    <p:extLst>
      <p:ext uri="{BB962C8B-B14F-4D97-AF65-F5344CB8AC3E}">
        <p14:creationId xmlns:p14="http://schemas.microsoft.com/office/powerpoint/2010/main" val="779475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 early timeline for my project with objectives I need to complete. By the end of the project all of these objects were met on time.</a:t>
            </a:r>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16</a:t>
            </a:fld>
            <a:endParaRPr lang="en-GB"/>
          </a:p>
        </p:txBody>
      </p:sp>
    </p:spTree>
    <p:extLst>
      <p:ext uri="{BB962C8B-B14F-4D97-AF65-F5344CB8AC3E}">
        <p14:creationId xmlns:p14="http://schemas.microsoft.com/office/powerpoint/2010/main" val="3961265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comparing my graphs from the graphs from the paper, the conservation of tandem stop codons in yeasts you can see they include the Indexes on the graphs which is something could include as future problem to solve since my program already records the indexes for the text file output. </a:t>
            </a:r>
          </a:p>
          <a:p>
            <a:endParaRPr lang="en-US" dirty="0"/>
          </a:p>
          <a:p>
            <a:r>
              <a:rPr lang="en-US" dirty="0"/>
              <a:t>Also taking in the strand end from gene in the </a:t>
            </a:r>
            <a:r>
              <a:rPr lang="en-US" dirty="0" err="1"/>
              <a:t>gff</a:t>
            </a:r>
            <a:r>
              <a:rPr lang="en-US" dirty="0"/>
              <a:t> file could be a good addition to this program and potentially solve why there are so many invalid codons found at the start/stop regions provided.</a:t>
            </a:r>
          </a:p>
          <a:p>
            <a:endParaRPr lang="en-US" dirty="0"/>
          </a:p>
          <a:p>
            <a:r>
              <a:rPr lang="en-GB" sz="1800" dirty="0">
                <a:effectLst/>
                <a:latin typeface="Calibri" panose="020F0502020204030204" pitchFamily="34" charset="0"/>
                <a:ea typeface="MS Mincho" panose="02020609040205080304" pitchFamily="49" charset="-128"/>
              </a:rPr>
              <a:t>Developing a Graphical user interface would be ideal for biologist users who lack the technical experience to use this program, this </a:t>
            </a:r>
            <a:r>
              <a:rPr lang="en-GB" sz="1800" dirty="0" err="1">
                <a:effectLst/>
                <a:latin typeface="Calibri" panose="020F0502020204030204" pitchFamily="34" charset="0"/>
                <a:ea typeface="MS Mincho" panose="02020609040205080304" pitchFamily="49" charset="-128"/>
              </a:rPr>
              <a:t>gui</a:t>
            </a:r>
            <a:r>
              <a:rPr lang="en-GB" sz="1800" dirty="0">
                <a:effectLst/>
                <a:latin typeface="Calibri" panose="020F0502020204030204" pitchFamily="34" charset="0"/>
                <a:ea typeface="MS Mincho" panose="02020609040205080304" pitchFamily="49" charset="-128"/>
              </a:rPr>
              <a:t> could ask the users to provide the file paths to the </a:t>
            </a:r>
            <a:r>
              <a:rPr lang="en-GB" sz="1800" dirty="0" err="1">
                <a:effectLst/>
                <a:latin typeface="Calibri" panose="020F0502020204030204" pitchFamily="34" charset="0"/>
                <a:ea typeface="MS Mincho" panose="02020609040205080304" pitchFamily="49" charset="-128"/>
              </a:rPr>
              <a:t>fasta</a:t>
            </a:r>
            <a:r>
              <a:rPr lang="en-GB" sz="1800" dirty="0">
                <a:effectLst/>
                <a:latin typeface="Calibri" panose="020F0502020204030204" pitchFamily="34" charset="0"/>
                <a:ea typeface="MS Mincho" panose="02020609040205080304" pitchFamily="49" charset="-128"/>
              </a:rPr>
              <a:t> and </a:t>
            </a:r>
            <a:r>
              <a:rPr lang="en-GB" sz="1800" dirty="0" err="1">
                <a:effectLst/>
                <a:latin typeface="Calibri" panose="020F0502020204030204" pitchFamily="34" charset="0"/>
                <a:ea typeface="MS Mincho" panose="02020609040205080304" pitchFamily="49" charset="-128"/>
              </a:rPr>
              <a:t>gff</a:t>
            </a:r>
            <a:r>
              <a:rPr lang="en-GB" sz="1800" dirty="0">
                <a:effectLst/>
                <a:latin typeface="Calibri" panose="020F0502020204030204" pitchFamily="34" charset="0"/>
                <a:ea typeface="MS Mincho" panose="02020609040205080304" pitchFamily="49" charset="-128"/>
              </a:rPr>
              <a:t> files. Then the program could run and give the user the option to look at the graph produced or potentially each gene or all the genes with tandem codons. </a:t>
            </a:r>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17</a:t>
            </a:fld>
            <a:endParaRPr lang="en-GB"/>
          </a:p>
        </p:txBody>
      </p:sp>
    </p:spTree>
    <p:extLst>
      <p:ext uri="{BB962C8B-B14F-4D97-AF65-F5344CB8AC3E}">
        <p14:creationId xmlns:p14="http://schemas.microsoft.com/office/powerpoint/2010/main" val="776172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18</a:t>
            </a:fld>
            <a:endParaRPr lang="en-GB"/>
          </a:p>
        </p:txBody>
      </p:sp>
    </p:spTree>
    <p:extLst>
      <p:ext uri="{BB962C8B-B14F-4D97-AF65-F5344CB8AC3E}">
        <p14:creationId xmlns:p14="http://schemas.microsoft.com/office/powerpoint/2010/main" val="176717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apple-system"/>
              </a:rPr>
              <a:t>Conservation of tandem stop codons in yeasts</a:t>
            </a:r>
          </a:p>
          <a:p>
            <a:endParaRPr lang="en-GB" b="0" i="0" dirty="0">
              <a:solidFill>
                <a:srgbClr val="333333"/>
              </a:solidFill>
              <a:effectLst/>
              <a:latin typeface="-apple-system"/>
            </a:endParaRPr>
          </a:p>
          <a:p>
            <a:r>
              <a:rPr lang="en-GB" b="0" i="0" dirty="0">
                <a:solidFill>
                  <a:srgbClr val="333333"/>
                </a:solidFill>
                <a:effectLst/>
                <a:latin typeface="-apple-system"/>
              </a:rPr>
              <a:t>Liang, H., Cavalcanti, A.R. &amp; </a:t>
            </a:r>
            <a:r>
              <a:rPr lang="en-GB" b="0" i="0" dirty="0" err="1">
                <a:solidFill>
                  <a:srgbClr val="333333"/>
                </a:solidFill>
                <a:effectLst/>
                <a:latin typeface="-apple-system"/>
              </a:rPr>
              <a:t>Landweber</a:t>
            </a:r>
            <a:r>
              <a:rPr lang="en-GB" b="0" i="0" dirty="0">
                <a:solidFill>
                  <a:srgbClr val="333333"/>
                </a:solidFill>
                <a:effectLst/>
                <a:latin typeface="-apple-system"/>
              </a:rPr>
              <a:t>, L.F. Conservation of tandem stop codons in yeasts. </a:t>
            </a:r>
            <a:r>
              <a:rPr lang="en-GB" b="0" i="1" dirty="0">
                <a:solidFill>
                  <a:srgbClr val="333333"/>
                </a:solidFill>
                <a:effectLst/>
                <a:latin typeface="-apple-system"/>
              </a:rPr>
              <a:t>Genome </a:t>
            </a:r>
            <a:r>
              <a:rPr lang="en-GB" b="0" i="1" dirty="0" err="1">
                <a:solidFill>
                  <a:srgbClr val="333333"/>
                </a:solidFill>
                <a:effectLst/>
                <a:latin typeface="-apple-system"/>
              </a:rPr>
              <a:t>Biol</a:t>
            </a:r>
            <a:r>
              <a:rPr lang="en-GB" b="0" i="0" dirty="0">
                <a:solidFill>
                  <a:srgbClr val="333333"/>
                </a:solidFill>
                <a:effectLst/>
                <a:latin typeface="-apple-system"/>
              </a:rPr>
              <a:t> </a:t>
            </a:r>
            <a:r>
              <a:rPr lang="en-GB" b="1" i="0" dirty="0">
                <a:solidFill>
                  <a:srgbClr val="333333"/>
                </a:solidFill>
                <a:effectLst/>
                <a:latin typeface="-apple-system"/>
              </a:rPr>
              <a:t>6</a:t>
            </a:r>
            <a:r>
              <a:rPr lang="en-GB" b="0" i="0" dirty="0">
                <a:solidFill>
                  <a:srgbClr val="333333"/>
                </a:solidFill>
                <a:effectLst/>
                <a:latin typeface="-apple-system"/>
              </a:rPr>
              <a:t>, R31 (2005). https://doi.org/10.1186/gb-2005-6-4-r31</a:t>
            </a:r>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19</a:t>
            </a:fld>
            <a:endParaRPr lang="en-GB"/>
          </a:p>
        </p:txBody>
      </p:sp>
    </p:spTree>
    <p:extLst>
      <p:ext uri="{BB962C8B-B14F-4D97-AF65-F5344CB8AC3E}">
        <p14:creationId xmlns:p14="http://schemas.microsoft.com/office/powerpoint/2010/main" val="2380285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are stop codons, Stop codons are a set of three nucleotides that </a:t>
            </a:r>
            <a:r>
              <a:rPr lang="en-US" dirty="0"/>
              <a:t>signal the end of protein coding sequences. There are three. TAA, TAG, TGA. They must be in frame with the start codon, so in sets of three. But why are there three stop codons to represent the end why not just 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tandem stop codons and why do they exist,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extra stop codons that appear almost directly after the gene ends, it acts as a backup in case of a read through error by the ribosome. In a recent paper it was concluded that they occur in the first 12 bases after the sequences ends, the paper was called “</a:t>
            </a:r>
            <a:r>
              <a:rPr lang="en-GB" b="0" i="0" dirty="0">
                <a:solidFill>
                  <a:srgbClr val="333333"/>
                </a:solidFill>
                <a:effectLst/>
                <a:latin typeface="-apple-system"/>
              </a:rPr>
              <a:t>Conservation of tandem stop codons in yeasts”</a:t>
            </a:r>
          </a:p>
          <a:p>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2</a:t>
            </a:fld>
            <a:endParaRPr lang="en-GB"/>
          </a:p>
        </p:txBody>
      </p:sp>
    </p:spTree>
    <p:extLst>
      <p:ext uri="{BB962C8B-B14F-4D97-AF65-F5344CB8AC3E}">
        <p14:creationId xmlns:p14="http://schemas.microsoft.com/office/powerpoint/2010/main" val="130518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are Start codons, similar to stop codons they are a set of three nucleotides used to represent the start of the gene.</a:t>
            </a:r>
          </a:p>
          <a:p>
            <a:endParaRPr lang="en-GB" dirty="0"/>
          </a:p>
          <a:p>
            <a:r>
              <a:rPr lang="en-GB" dirty="0"/>
              <a:t>Similarly to the stop codons, are there tandem start codons, can we find them, and what can we find out about them, what index will they be located at, will it be the same as what’s been done for the stop codons?</a:t>
            </a:r>
          </a:p>
          <a:p>
            <a:endParaRPr lang="en-GB" dirty="0"/>
          </a:p>
          <a:p>
            <a:r>
              <a:rPr lang="en-GB" dirty="0"/>
              <a:t>Spoiler the answer is yes there are tandem start codons and an interesting pattern to observe.</a:t>
            </a:r>
          </a:p>
        </p:txBody>
      </p:sp>
      <p:sp>
        <p:nvSpPr>
          <p:cNvPr id="4" name="Slide Number Placeholder 3"/>
          <p:cNvSpPr>
            <a:spLocks noGrp="1"/>
          </p:cNvSpPr>
          <p:nvPr>
            <p:ph type="sldNum" sz="quarter" idx="5"/>
          </p:nvPr>
        </p:nvSpPr>
        <p:spPr/>
        <p:txBody>
          <a:bodyPr/>
          <a:lstStyle/>
          <a:p>
            <a:fld id="{AA427BF7-F3F4-46B8-AFFF-1423C41E2BDE}" type="slidenum">
              <a:rPr lang="en-GB" smtClean="0"/>
              <a:t>3</a:t>
            </a:fld>
            <a:endParaRPr lang="en-GB"/>
          </a:p>
        </p:txBody>
      </p:sp>
    </p:spTree>
    <p:extLst>
      <p:ext uri="{BB962C8B-B14F-4D97-AF65-F5344CB8AC3E}">
        <p14:creationId xmlns:p14="http://schemas.microsoft.com/office/powerpoint/2010/main" val="1117622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the project significance and what do I indent to achieve by the end of this project.</a:t>
            </a:r>
          </a:p>
          <a:p>
            <a:endParaRPr lang="en-GB" dirty="0"/>
          </a:p>
          <a:p>
            <a:r>
              <a:rPr lang="en-GB" dirty="0"/>
              <a:t>I intent to investigate these intergenic regions of DNA containing tandem stop codons, and better understand why and how tandem stop codons are being used.</a:t>
            </a:r>
          </a:p>
          <a:p>
            <a:endParaRPr lang="en-GB" dirty="0"/>
          </a:p>
          <a:p>
            <a:r>
              <a:rPr lang="en-GB" dirty="0"/>
              <a:t>Recent studies have confirmed the presents of tandem stop codons in eukaryotic genomes but what about prokaryotic genomes? Will we find any and what kind of patterns will be found if any.</a:t>
            </a:r>
          </a:p>
          <a:p>
            <a:endParaRPr lang="en-GB" dirty="0"/>
          </a:p>
          <a:p>
            <a:endParaRPr lang="en-GB" dirty="0"/>
          </a:p>
          <a:p>
            <a:r>
              <a:rPr lang="en-GB" dirty="0"/>
              <a:t>So, what exactly do I want to create from this project, well some code that is able to output a text file containing the frequency's of tandem stop codons used based on their initial stop codon, as well as the </a:t>
            </a:r>
            <a:r>
              <a:rPr lang="en-GB" dirty="0" err="1"/>
              <a:t>gc</a:t>
            </a:r>
            <a:r>
              <a:rPr lang="en-GB" dirty="0"/>
              <a:t> content. I will be able to use this information gained from various files. To look for patterns in the way these tandem stop codons are used.</a:t>
            </a:r>
          </a:p>
          <a:p>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4</a:t>
            </a:fld>
            <a:endParaRPr lang="en-GB"/>
          </a:p>
        </p:txBody>
      </p:sp>
    </p:spTree>
    <p:extLst>
      <p:ext uri="{BB962C8B-B14F-4D97-AF65-F5344CB8AC3E}">
        <p14:creationId xmlns:p14="http://schemas.microsoft.com/office/powerpoint/2010/main" val="1349929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using the built in </a:t>
            </a:r>
            <a:r>
              <a:rPr lang="en-US" dirty="0" err="1"/>
              <a:t>gitlab</a:t>
            </a:r>
            <a:r>
              <a:rPr lang="en-US" dirty="0"/>
              <a:t> Kanban board, this allows me to effectively keep track of tasks that need completing, I choose Kanban because of its visual nature, and I am more of a visual learner, and it helps me manage the workload better.</a:t>
            </a:r>
          </a:p>
          <a:p>
            <a:endParaRPr lang="en-US" dirty="0"/>
          </a:p>
          <a:p>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5</a:t>
            </a:fld>
            <a:endParaRPr lang="en-GB"/>
          </a:p>
        </p:txBody>
      </p:sp>
    </p:spTree>
    <p:extLst>
      <p:ext uri="{BB962C8B-B14F-4D97-AF65-F5344CB8AC3E}">
        <p14:creationId xmlns:p14="http://schemas.microsoft.com/office/powerpoint/2010/main" val="401041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choose to use Python mainly because of the way that I can use pythons built in dictionary data structure to store the contents of these </a:t>
            </a:r>
            <a:r>
              <a:rPr lang="en-US" dirty="0" err="1"/>
              <a:t>fasta</a:t>
            </a:r>
            <a:r>
              <a:rPr lang="en-US" dirty="0"/>
              <a:t> files and </a:t>
            </a:r>
            <a:r>
              <a:rPr lang="en-US" dirty="0" err="1"/>
              <a:t>gff</a:t>
            </a:r>
            <a:r>
              <a:rPr lang="en-US" dirty="0"/>
              <a:t> files, python is also widely used for many bioinformatics .</a:t>
            </a:r>
            <a:r>
              <a:rPr lang="en-US" dirty="0" err="1"/>
              <a:t>rojects</a:t>
            </a:r>
            <a:r>
              <a:rPr lang="en-US" dirty="0"/>
              <a:t> around the world and has many useful libraries that can be used for biological data processing. </a:t>
            </a:r>
          </a:p>
          <a:p>
            <a:endParaRPr lang="en-US" dirty="0"/>
          </a:p>
          <a:p>
            <a:r>
              <a:rPr lang="en-US" dirty="0"/>
              <a:t>I was using the </a:t>
            </a:r>
            <a:r>
              <a:rPr lang="en-US" dirty="0" err="1"/>
              <a:t>sypder</a:t>
            </a:r>
            <a:r>
              <a:rPr lang="en-US" dirty="0"/>
              <a:t> python ide, however it kept crashing on me, so I switched to </a:t>
            </a:r>
            <a:r>
              <a:rPr lang="en-US" dirty="0" err="1"/>
              <a:t>pycharm</a:t>
            </a:r>
            <a:r>
              <a:rPr lang="en-US" dirty="0"/>
              <a:t> at Wayne's suggestion, which works perfectly for me.</a:t>
            </a:r>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6</a:t>
            </a:fld>
            <a:endParaRPr lang="en-GB"/>
          </a:p>
        </p:txBody>
      </p:sp>
    </p:spTree>
    <p:extLst>
      <p:ext uri="{BB962C8B-B14F-4D97-AF65-F5344CB8AC3E}">
        <p14:creationId xmlns:p14="http://schemas.microsoft.com/office/powerpoint/2010/main" val="3569974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using collection of </a:t>
            </a:r>
            <a:r>
              <a:rPr lang="en-US" dirty="0" err="1"/>
              <a:t>profasta</a:t>
            </a:r>
            <a:r>
              <a:rPr lang="en-US" dirty="0"/>
              <a:t> and </a:t>
            </a:r>
            <a:r>
              <a:rPr lang="en-US" dirty="0" err="1"/>
              <a:t>gff</a:t>
            </a:r>
            <a:r>
              <a:rPr lang="en-US" dirty="0"/>
              <a:t> files obtained from the ensemble.org website. </a:t>
            </a:r>
          </a:p>
          <a:p>
            <a:endParaRPr lang="en-US" dirty="0"/>
          </a:p>
          <a:p>
            <a:r>
              <a:rPr lang="en-US" dirty="0"/>
              <a:t>I was using the collection of files provided to me by Wayne via </a:t>
            </a:r>
            <a:r>
              <a:rPr lang="en-US" dirty="0" err="1"/>
              <a:t>Onedrive</a:t>
            </a:r>
            <a:r>
              <a:rPr lang="en-US" dirty="0"/>
              <a:t> however the </a:t>
            </a:r>
            <a:r>
              <a:rPr lang="en-US" dirty="0" err="1"/>
              <a:t>fasta</a:t>
            </a:r>
            <a:r>
              <a:rPr lang="en-US" dirty="0"/>
              <a:t> files were only the </a:t>
            </a:r>
            <a:r>
              <a:rPr lang="en-US" dirty="0" err="1"/>
              <a:t>cds</a:t>
            </a:r>
            <a:r>
              <a:rPr lang="en-US" dirty="0"/>
              <a:t> reads not the </a:t>
            </a:r>
            <a:r>
              <a:rPr lang="en-US" dirty="0" err="1"/>
              <a:t>toplevel</a:t>
            </a:r>
            <a:r>
              <a:rPr lang="en-US" dirty="0"/>
              <a:t> </a:t>
            </a:r>
            <a:r>
              <a:rPr lang="en-US" dirty="0" err="1"/>
              <a:t>dna</a:t>
            </a:r>
            <a:r>
              <a:rPr lang="en-US" dirty="0"/>
              <a:t> files so there were no tandem stop codons in the original files used. This was a set back in my project.</a:t>
            </a:r>
          </a:p>
          <a:p>
            <a:endParaRPr lang="en-US" dirty="0"/>
          </a:p>
          <a:p>
            <a:r>
              <a:rPr lang="en-US" dirty="0"/>
              <a:t>These files displayed are the ensemble fungi files provided to me at the start of the project.</a:t>
            </a:r>
          </a:p>
        </p:txBody>
      </p:sp>
      <p:sp>
        <p:nvSpPr>
          <p:cNvPr id="4" name="Slide Number Placeholder 3"/>
          <p:cNvSpPr>
            <a:spLocks noGrp="1"/>
          </p:cNvSpPr>
          <p:nvPr>
            <p:ph type="sldNum" sz="quarter" idx="5"/>
          </p:nvPr>
        </p:nvSpPr>
        <p:spPr/>
        <p:txBody>
          <a:bodyPr/>
          <a:lstStyle/>
          <a:p>
            <a:fld id="{AA427BF7-F3F4-46B8-AFFF-1423C41E2BDE}" type="slidenum">
              <a:rPr lang="en-GB" smtClean="0"/>
              <a:t>7</a:t>
            </a:fld>
            <a:endParaRPr lang="en-GB"/>
          </a:p>
        </p:txBody>
      </p:sp>
    </p:spTree>
    <p:extLst>
      <p:ext uri="{BB962C8B-B14F-4D97-AF65-F5344CB8AC3E}">
        <p14:creationId xmlns:p14="http://schemas.microsoft.com/office/powerpoint/2010/main" val="4197211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file screenshots displayed are from the </a:t>
            </a:r>
            <a:r>
              <a:rPr lang="en-US" dirty="0" err="1"/>
              <a:t>ensembl</a:t>
            </a:r>
            <a:r>
              <a:rPr lang="en-US" dirty="0"/>
              <a:t> bacteria files provided to me at the end of the project. </a:t>
            </a:r>
            <a:r>
              <a:rPr lang="en-US" dirty="0" err="1"/>
              <a:t>Unforntuality</a:t>
            </a:r>
            <a:r>
              <a:rPr lang="en-US" dirty="0"/>
              <a:t> because of the directory format I couldn’t download a large about of them to run, however I was able to download a selection of them by hand.</a:t>
            </a:r>
          </a:p>
        </p:txBody>
      </p:sp>
      <p:sp>
        <p:nvSpPr>
          <p:cNvPr id="4" name="Slide Number Placeholder 3"/>
          <p:cNvSpPr>
            <a:spLocks noGrp="1"/>
          </p:cNvSpPr>
          <p:nvPr>
            <p:ph type="sldNum" sz="quarter" idx="5"/>
          </p:nvPr>
        </p:nvSpPr>
        <p:spPr/>
        <p:txBody>
          <a:bodyPr/>
          <a:lstStyle/>
          <a:p>
            <a:fld id="{AA427BF7-F3F4-46B8-AFFF-1423C41E2BDE}" type="slidenum">
              <a:rPr lang="en-GB" smtClean="0"/>
              <a:t>8</a:t>
            </a:fld>
            <a:endParaRPr lang="en-GB"/>
          </a:p>
        </p:txBody>
      </p:sp>
    </p:spTree>
    <p:extLst>
      <p:ext uri="{BB962C8B-B14F-4D97-AF65-F5344CB8AC3E}">
        <p14:creationId xmlns:p14="http://schemas.microsoft.com/office/powerpoint/2010/main" val="2766839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simple flow chart for the program I have written/ am currently working on to complete my project outcomes.</a:t>
            </a:r>
          </a:p>
          <a:p>
            <a:endParaRPr lang="en-GB" dirty="0"/>
          </a:p>
        </p:txBody>
      </p:sp>
      <p:sp>
        <p:nvSpPr>
          <p:cNvPr id="4" name="Slide Number Placeholder 3"/>
          <p:cNvSpPr>
            <a:spLocks noGrp="1"/>
          </p:cNvSpPr>
          <p:nvPr>
            <p:ph type="sldNum" sz="quarter" idx="5"/>
          </p:nvPr>
        </p:nvSpPr>
        <p:spPr/>
        <p:txBody>
          <a:bodyPr/>
          <a:lstStyle/>
          <a:p>
            <a:fld id="{AA427BF7-F3F4-46B8-AFFF-1423C41E2BDE}" type="slidenum">
              <a:rPr lang="en-GB" smtClean="0"/>
              <a:t>9</a:t>
            </a:fld>
            <a:endParaRPr lang="en-GB"/>
          </a:p>
        </p:txBody>
      </p:sp>
    </p:spTree>
    <p:extLst>
      <p:ext uri="{BB962C8B-B14F-4D97-AF65-F5344CB8AC3E}">
        <p14:creationId xmlns:p14="http://schemas.microsoft.com/office/powerpoint/2010/main" val="166982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AD508-6FC0-25A6-CC2F-87808D734B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54A90A7-7682-BE09-51CF-1B83B5F8CE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F31C74-E61F-D856-53B1-4370C17208CA}"/>
              </a:ext>
            </a:extLst>
          </p:cNvPr>
          <p:cNvSpPr>
            <a:spLocks noGrp="1"/>
          </p:cNvSpPr>
          <p:nvPr>
            <p:ph type="dt" sz="half" idx="10"/>
          </p:nvPr>
        </p:nvSpPr>
        <p:spPr/>
        <p:txBody>
          <a:bodyPr/>
          <a:lstStyle/>
          <a:p>
            <a:fld id="{4E2C352D-3A16-4F03-80E8-7FA6F8F7B6F9}" type="datetimeFigureOut">
              <a:rPr lang="en-GB" smtClean="0"/>
              <a:t>16/05/2023</a:t>
            </a:fld>
            <a:endParaRPr lang="en-GB"/>
          </a:p>
        </p:txBody>
      </p:sp>
      <p:sp>
        <p:nvSpPr>
          <p:cNvPr id="5" name="Footer Placeholder 4">
            <a:extLst>
              <a:ext uri="{FF2B5EF4-FFF2-40B4-BE49-F238E27FC236}">
                <a16:creationId xmlns:a16="http://schemas.microsoft.com/office/drawing/2014/main" id="{CAE3C0C7-D0C0-DA1F-4891-E9E5F54E62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359A28-EECF-3BBF-2A03-998871E54807}"/>
              </a:ext>
            </a:extLst>
          </p:cNvPr>
          <p:cNvSpPr>
            <a:spLocks noGrp="1"/>
          </p:cNvSpPr>
          <p:nvPr>
            <p:ph type="sldNum" sz="quarter" idx="12"/>
          </p:nvPr>
        </p:nvSpPr>
        <p:spPr/>
        <p:txBody>
          <a:bodyPr/>
          <a:lstStyle/>
          <a:p>
            <a:fld id="{C174CE26-9A57-4524-A0C1-AE94C2879D73}" type="slidenum">
              <a:rPr lang="en-GB" smtClean="0"/>
              <a:t>‹#›</a:t>
            </a:fld>
            <a:endParaRPr lang="en-GB"/>
          </a:p>
        </p:txBody>
      </p:sp>
    </p:spTree>
    <p:extLst>
      <p:ext uri="{BB962C8B-B14F-4D97-AF65-F5344CB8AC3E}">
        <p14:creationId xmlns:p14="http://schemas.microsoft.com/office/powerpoint/2010/main" val="15835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9A7F-9B90-EB0A-EC84-A6691685739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33B053E-B9A8-D4E7-81EB-EE40E786F9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902024-D5B6-4264-DBE1-33C1C90C5CCE}"/>
              </a:ext>
            </a:extLst>
          </p:cNvPr>
          <p:cNvSpPr>
            <a:spLocks noGrp="1"/>
          </p:cNvSpPr>
          <p:nvPr>
            <p:ph type="dt" sz="half" idx="10"/>
          </p:nvPr>
        </p:nvSpPr>
        <p:spPr/>
        <p:txBody>
          <a:bodyPr/>
          <a:lstStyle/>
          <a:p>
            <a:fld id="{4E2C352D-3A16-4F03-80E8-7FA6F8F7B6F9}" type="datetimeFigureOut">
              <a:rPr lang="en-GB" smtClean="0"/>
              <a:t>16/05/2023</a:t>
            </a:fld>
            <a:endParaRPr lang="en-GB"/>
          </a:p>
        </p:txBody>
      </p:sp>
      <p:sp>
        <p:nvSpPr>
          <p:cNvPr id="5" name="Footer Placeholder 4">
            <a:extLst>
              <a:ext uri="{FF2B5EF4-FFF2-40B4-BE49-F238E27FC236}">
                <a16:creationId xmlns:a16="http://schemas.microsoft.com/office/drawing/2014/main" id="{431C23B6-72E6-7E79-8C47-2DB0CD36A7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2BB76F-EC53-15DF-9B6F-74E4DDCC0273}"/>
              </a:ext>
            </a:extLst>
          </p:cNvPr>
          <p:cNvSpPr>
            <a:spLocks noGrp="1"/>
          </p:cNvSpPr>
          <p:nvPr>
            <p:ph type="sldNum" sz="quarter" idx="12"/>
          </p:nvPr>
        </p:nvSpPr>
        <p:spPr/>
        <p:txBody>
          <a:bodyPr/>
          <a:lstStyle/>
          <a:p>
            <a:fld id="{C174CE26-9A57-4524-A0C1-AE94C2879D73}" type="slidenum">
              <a:rPr lang="en-GB" smtClean="0"/>
              <a:t>‹#›</a:t>
            </a:fld>
            <a:endParaRPr lang="en-GB"/>
          </a:p>
        </p:txBody>
      </p:sp>
    </p:spTree>
    <p:extLst>
      <p:ext uri="{BB962C8B-B14F-4D97-AF65-F5344CB8AC3E}">
        <p14:creationId xmlns:p14="http://schemas.microsoft.com/office/powerpoint/2010/main" val="3507017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49D16B-F8E6-4B3B-57EF-2726E10820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EC4ED61-C83F-8029-01BF-A02AFAAADD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F1DFD9-534C-7021-1E1C-2ECFC830B1E0}"/>
              </a:ext>
            </a:extLst>
          </p:cNvPr>
          <p:cNvSpPr>
            <a:spLocks noGrp="1"/>
          </p:cNvSpPr>
          <p:nvPr>
            <p:ph type="dt" sz="half" idx="10"/>
          </p:nvPr>
        </p:nvSpPr>
        <p:spPr/>
        <p:txBody>
          <a:bodyPr/>
          <a:lstStyle/>
          <a:p>
            <a:fld id="{4E2C352D-3A16-4F03-80E8-7FA6F8F7B6F9}" type="datetimeFigureOut">
              <a:rPr lang="en-GB" smtClean="0"/>
              <a:t>16/05/2023</a:t>
            </a:fld>
            <a:endParaRPr lang="en-GB"/>
          </a:p>
        </p:txBody>
      </p:sp>
      <p:sp>
        <p:nvSpPr>
          <p:cNvPr id="5" name="Footer Placeholder 4">
            <a:extLst>
              <a:ext uri="{FF2B5EF4-FFF2-40B4-BE49-F238E27FC236}">
                <a16:creationId xmlns:a16="http://schemas.microsoft.com/office/drawing/2014/main" id="{69BC9BA6-F008-47B0-9E4F-C2539E7614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95EBC3-6F86-D377-DD49-2360D1A01411}"/>
              </a:ext>
            </a:extLst>
          </p:cNvPr>
          <p:cNvSpPr>
            <a:spLocks noGrp="1"/>
          </p:cNvSpPr>
          <p:nvPr>
            <p:ph type="sldNum" sz="quarter" idx="12"/>
          </p:nvPr>
        </p:nvSpPr>
        <p:spPr/>
        <p:txBody>
          <a:bodyPr/>
          <a:lstStyle/>
          <a:p>
            <a:fld id="{C174CE26-9A57-4524-A0C1-AE94C2879D73}" type="slidenum">
              <a:rPr lang="en-GB" smtClean="0"/>
              <a:t>‹#›</a:t>
            </a:fld>
            <a:endParaRPr lang="en-GB"/>
          </a:p>
        </p:txBody>
      </p:sp>
    </p:spTree>
    <p:extLst>
      <p:ext uri="{BB962C8B-B14F-4D97-AF65-F5344CB8AC3E}">
        <p14:creationId xmlns:p14="http://schemas.microsoft.com/office/powerpoint/2010/main" val="616163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9C28-CC3F-5360-A775-57FEE177011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D963540-B81C-C239-3B34-CE78CC733E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3E201F-4656-EAEB-0FA7-1FF02C4121AE}"/>
              </a:ext>
            </a:extLst>
          </p:cNvPr>
          <p:cNvSpPr>
            <a:spLocks noGrp="1"/>
          </p:cNvSpPr>
          <p:nvPr>
            <p:ph type="dt" sz="half" idx="10"/>
          </p:nvPr>
        </p:nvSpPr>
        <p:spPr/>
        <p:txBody>
          <a:bodyPr/>
          <a:lstStyle/>
          <a:p>
            <a:fld id="{4E2C352D-3A16-4F03-80E8-7FA6F8F7B6F9}" type="datetimeFigureOut">
              <a:rPr lang="en-GB" smtClean="0"/>
              <a:t>16/05/2023</a:t>
            </a:fld>
            <a:endParaRPr lang="en-GB"/>
          </a:p>
        </p:txBody>
      </p:sp>
      <p:sp>
        <p:nvSpPr>
          <p:cNvPr id="5" name="Footer Placeholder 4">
            <a:extLst>
              <a:ext uri="{FF2B5EF4-FFF2-40B4-BE49-F238E27FC236}">
                <a16:creationId xmlns:a16="http://schemas.microsoft.com/office/drawing/2014/main" id="{03F654BE-0213-3031-1D7F-DDD25E28E3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8A5CED-0FC5-8A77-52D5-1A1ED80A300D}"/>
              </a:ext>
            </a:extLst>
          </p:cNvPr>
          <p:cNvSpPr>
            <a:spLocks noGrp="1"/>
          </p:cNvSpPr>
          <p:nvPr>
            <p:ph type="sldNum" sz="quarter" idx="12"/>
          </p:nvPr>
        </p:nvSpPr>
        <p:spPr/>
        <p:txBody>
          <a:bodyPr/>
          <a:lstStyle/>
          <a:p>
            <a:fld id="{C174CE26-9A57-4524-A0C1-AE94C2879D73}" type="slidenum">
              <a:rPr lang="en-GB" smtClean="0"/>
              <a:t>‹#›</a:t>
            </a:fld>
            <a:endParaRPr lang="en-GB"/>
          </a:p>
        </p:txBody>
      </p:sp>
    </p:spTree>
    <p:extLst>
      <p:ext uri="{BB962C8B-B14F-4D97-AF65-F5344CB8AC3E}">
        <p14:creationId xmlns:p14="http://schemas.microsoft.com/office/powerpoint/2010/main" val="335459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4AD5B-6EF6-8112-40E2-7C2279B35F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99EDB70-F45B-5863-9440-28693A48B2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5EEC64-E863-4C13-4E5C-3B8FC1F1EA95}"/>
              </a:ext>
            </a:extLst>
          </p:cNvPr>
          <p:cNvSpPr>
            <a:spLocks noGrp="1"/>
          </p:cNvSpPr>
          <p:nvPr>
            <p:ph type="dt" sz="half" idx="10"/>
          </p:nvPr>
        </p:nvSpPr>
        <p:spPr/>
        <p:txBody>
          <a:bodyPr/>
          <a:lstStyle/>
          <a:p>
            <a:fld id="{4E2C352D-3A16-4F03-80E8-7FA6F8F7B6F9}" type="datetimeFigureOut">
              <a:rPr lang="en-GB" smtClean="0"/>
              <a:t>16/05/2023</a:t>
            </a:fld>
            <a:endParaRPr lang="en-GB"/>
          </a:p>
        </p:txBody>
      </p:sp>
      <p:sp>
        <p:nvSpPr>
          <p:cNvPr id="5" name="Footer Placeholder 4">
            <a:extLst>
              <a:ext uri="{FF2B5EF4-FFF2-40B4-BE49-F238E27FC236}">
                <a16:creationId xmlns:a16="http://schemas.microsoft.com/office/drawing/2014/main" id="{11448D20-BA85-AA44-609B-B18B80188C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4A5298-8F41-2C5B-7EB0-144CF228EE00}"/>
              </a:ext>
            </a:extLst>
          </p:cNvPr>
          <p:cNvSpPr>
            <a:spLocks noGrp="1"/>
          </p:cNvSpPr>
          <p:nvPr>
            <p:ph type="sldNum" sz="quarter" idx="12"/>
          </p:nvPr>
        </p:nvSpPr>
        <p:spPr/>
        <p:txBody>
          <a:bodyPr/>
          <a:lstStyle/>
          <a:p>
            <a:fld id="{C174CE26-9A57-4524-A0C1-AE94C2879D73}" type="slidenum">
              <a:rPr lang="en-GB" smtClean="0"/>
              <a:t>‹#›</a:t>
            </a:fld>
            <a:endParaRPr lang="en-GB"/>
          </a:p>
        </p:txBody>
      </p:sp>
    </p:spTree>
    <p:extLst>
      <p:ext uri="{BB962C8B-B14F-4D97-AF65-F5344CB8AC3E}">
        <p14:creationId xmlns:p14="http://schemas.microsoft.com/office/powerpoint/2010/main" val="152243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805E-40ED-CFD4-DA20-BEBBED0E97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5BE0E0F-7F14-60AB-23EF-BC4FD2956D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F3473A-ABAB-D5A3-F7C9-95DF186BC3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6E0134D-E2A5-C376-41C1-238E70E0F13C}"/>
              </a:ext>
            </a:extLst>
          </p:cNvPr>
          <p:cNvSpPr>
            <a:spLocks noGrp="1"/>
          </p:cNvSpPr>
          <p:nvPr>
            <p:ph type="dt" sz="half" idx="10"/>
          </p:nvPr>
        </p:nvSpPr>
        <p:spPr/>
        <p:txBody>
          <a:bodyPr/>
          <a:lstStyle/>
          <a:p>
            <a:fld id="{4E2C352D-3A16-4F03-80E8-7FA6F8F7B6F9}" type="datetimeFigureOut">
              <a:rPr lang="en-GB" smtClean="0"/>
              <a:t>16/05/2023</a:t>
            </a:fld>
            <a:endParaRPr lang="en-GB"/>
          </a:p>
        </p:txBody>
      </p:sp>
      <p:sp>
        <p:nvSpPr>
          <p:cNvPr id="6" name="Footer Placeholder 5">
            <a:extLst>
              <a:ext uri="{FF2B5EF4-FFF2-40B4-BE49-F238E27FC236}">
                <a16:creationId xmlns:a16="http://schemas.microsoft.com/office/drawing/2014/main" id="{258131E2-3DD5-AD72-D0A2-67553BE6C8F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152E27-4C98-96AE-AF6C-0FA31393D62B}"/>
              </a:ext>
            </a:extLst>
          </p:cNvPr>
          <p:cNvSpPr>
            <a:spLocks noGrp="1"/>
          </p:cNvSpPr>
          <p:nvPr>
            <p:ph type="sldNum" sz="quarter" idx="12"/>
          </p:nvPr>
        </p:nvSpPr>
        <p:spPr/>
        <p:txBody>
          <a:bodyPr/>
          <a:lstStyle/>
          <a:p>
            <a:fld id="{C174CE26-9A57-4524-A0C1-AE94C2879D73}" type="slidenum">
              <a:rPr lang="en-GB" smtClean="0"/>
              <a:t>‹#›</a:t>
            </a:fld>
            <a:endParaRPr lang="en-GB"/>
          </a:p>
        </p:txBody>
      </p:sp>
    </p:spTree>
    <p:extLst>
      <p:ext uri="{BB962C8B-B14F-4D97-AF65-F5344CB8AC3E}">
        <p14:creationId xmlns:p14="http://schemas.microsoft.com/office/powerpoint/2010/main" val="3698323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1C05-75AE-10DC-4237-1A1FC825DB9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DD06BF-FA95-87E4-C6B3-CFB1760B38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6FC6A8-38A8-C352-992F-3E82473A2F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AE2B0F0-D6BA-B2EA-6098-4C34AB3B91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BD675E-BFCC-415C-3595-1C65ECD1F7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A2B22DC-C0FE-6647-FFD4-DB909FBCAFEC}"/>
              </a:ext>
            </a:extLst>
          </p:cNvPr>
          <p:cNvSpPr>
            <a:spLocks noGrp="1"/>
          </p:cNvSpPr>
          <p:nvPr>
            <p:ph type="dt" sz="half" idx="10"/>
          </p:nvPr>
        </p:nvSpPr>
        <p:spPr/>
        <p:txBody>
          <a:bodyPr/>
          <a:lstStyle/>
          <a:p>
            <a:fld id="{4E2C352D-3A16-4F03-80E8-7FA6F8F7B6F9}" type="datetimeFigureOut">
              <a:rPr lang="en-GB" smtClean="0"/>
              <a:t>16/05/2023</a:t>
            </a:fld>
            <a:endParaRPr lang="en-GB"/>
          </a:p>
        </p:txBody>
      </p:sp>
      <p:sp>
        <p:nvSpPr>
          <p:cNvPr id="8" name="Footer Placeholder 7">
            <a:extLst>
              <a:ext uri="{FF2B5EF4-FFF2-40B4-BE49-F238E27FC236}">
                <a16:creationId xmlns:a16="http://schemas.microsoft.com/office/drawing/2014/main" id="{08F23BFE-E05F-37FF-1637-7AEE35F9BA1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F7A4EF8-A61D-5390-6579-28D878FCE663}"/>
              </a:ext>
            </a:extLst>
          </p:cNvPr>
          <p:cNvSpPr>
            <a:spLocks noGrp="1"/>
          </p:cNvSpPr>
          <p:nvPr>
            <p:ph type="sldNum" sz="quarter" idx="12"/>
          </p:nvPr>
        </p:nvSpPr>
        <p:spPr/>
        <p:txBody>
          <a:bodyPr/>
          <a:lstStyle/>
          <a:p>
            <a:fld id="{C174CE26-9A57-4524-A0C1-AE94C2879D73}" type="slidenum">
              <a:rPr lang="en-GB" smtClean="0"/>
              <a:t>‹#›</a:t>
            </a:fld>
            <a:endParaRPr lang="en-GB"/>
          </a:p>
        </p:txBody>
      </p:sp>
    </p:spTree>
    <p:extLst>
      <p:ext uri="{BB962C8B-B14F-4D97-AF65-F5344CB8AC3E}">
        <p14:creationId xmlns:p14="http://schemas.microsoft.com/office/powerpoint/2010/main" val="404868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A83E4-DB1F-BE42-7B93-97162A721C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B3303ED-4186-C190-436F-DB0B92A62CEB}"/>
              </a:ext>
            </a:extLst>
          </p:cNvPr>
          <p:cNvSpPr>
            <a:spLocks noGrp="1"/>
          </p:cNvSpPr>
          <p:nvPr>
            <p:ph type="dt" sz="half" idx="10"/>
          </p:nvPr>
        </p:nvSpPr>
        <p:spPr/>
        <p:txBody>
          <a:bodyPr/>
          <a:lstStyle/>
          <a:p>
            <a:fld id="{4E2C352D-3A16-4F03-80E8-7FA6F8F7B6F9}" type="datetimeFigureOut">
              <a:rPr lang="en-GB" smtClean="0"/>
              <a:t>16/05/2023</a:t>
            </a:fld>
            <a:endParaRPr lang="en-GB"/>
          </a:p>
        </p:txBody>
      </p:sp>
      <p:sp>
        <p:nvSpPr>
          <p:cNvPr id="4" name="Footer Placeholder 3">
            <a:extLst>
              <a:ext uri="{FF2B5EF4-FFF2-40B4-BE49-F238E27FC236}">
                <a16:creationId xmlns:a16="http://schemas.microsoft.com/office/drawing/2014/main" id="{DD8B6EFD-E316-5D13-6A67-A33A3EFD0D5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D934E9A-AB5D-9069-702D-9CB84CA9F2E7}"/>
              </a:ext>
            </a:extLst>
          </p:cNvPr>
          <p:cNvSpPr>
            <a:spLocks noGrp="1"/>
          </p:cNvSpPr>
          <p:nvPr>
            <p:ph type="sldNum" sz="quarter" idx="12"/>
          </p:nvPr>
        </p:nvSpPr>
        <p:spPr/>
        <p:txBody>
          <a:bodyPr/>
          <a:lstStyle/>
          <a:p>
            <a:fld id="{C174CE26-9A57-4524-A0C1-AE94C2879D73}" type="slidenum">
              <a:rPr lang="en-GB" smtClean="0"/>
              <a:t>‹#›</a:t>
            </a:fld>
            <a:endParaRPr lang="en-GB"/>
          </a:p>
        </p:txBody>
      </p:sp>
    </p:spTree>
    <p:extLst>
      <p:ext uri="{BB962C8B-B14F-4D97-AF65-F5344CB8AC3E}">
        <p14:creationId xmlns:p14="http://schemas.microsoft.com/office/powerpoint/2010/main" val="3578090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4C4E67-62A8-BBB2-1ADE-86D664C2F7DD}"/>
              </a:ext>
            </a:extLst>
          </p:cNvPr>
          <p:cNvSpPr>
            <a:spLocks noGrp="1"/>
          </p:cNvSpPr>
          <p:nvPr>
            <p:ph type="dt" sz="half" idx="10"/>
          </p:nvPr>
        </p:nvSpPr>
        <p:spPr/>
        <p:txBody>
          <a:bodyPr/>
          <a:lstStyle/>
          <a:p>
            <a:fld id="{4E2C352D-3A16-4F03-80E8-7FA6F8F7B6F9}" type="datetimeFigureOut">
              <a:rPr lang="en-GB" smtClean="0"/>
              <a:t>16/05/2023</a:t>
            </a:fld>
            <a:endParaRPr lang="en-GB"/>
          </a:p>
        </p:txBody>
      </p:sp>
      <p:sp>
        <p:nvSpPr>
          <p:cNvPr id="3" name="Footer Placeholder 2">
            <a:extLst>
              <a:ext uri="{FF2B5EF4-FFF2-40B4-BE49-F238E27FC236}">
                <a16:creationId xmlns:a16="http://schemas.microsoft.com/office/drawing/2014/main" id="{77AF85B6-8AE3-24FA-E617-0DCBFFD7B1D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D197275-6AB9-095B-F79D-C6CC3706D85D}"/>
              </a:ext>
            </a:extLst>
          </p:cNvPr>
          <p:cNvSpPr>
            <a:spLocks noGrp="1"/>
          </p:cNvSpPr>
          <p:nvPr>
            <p:ph type="sldNum" sz="quarter" idx="12"/>
          </p:nvPr>
        </p:nvSpPr>
        <p:spPr/>
        <p:txBody>
          <a:bodyPr/>
          <a:lstStyle/>
          <a:p>
            <a:fld id="{C174CE26-9A57-4524-A0C1-AE94C2879D73}" type="slidenum">
              <a:rPr lang="en-GB" smtClean="0"/>
              <a:t>‹#›</a:t>
            </a:fld>
            <a:endParaRPr lang="en-GB"/>
          </a:p>
        </p:txBody>
      </p:sp>
    </p:spTree>
    <p:extLst>
      <p:ext uri="{BB962C8B-B14F-4D97-AF65-F5344CB8AC3E}">
        <p14:creationId xmlns:p14="http://schemas.microsoft.com/office/powerpoint/2010/main" val="156756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2395-6061-E54E-6F21-2E75C637E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0002F09-E3E3-B5FE-A533-903969FD78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1DBF589-E021-8A95-8B1A-02291CFC8D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5CD64-A3B2-8460-6CE8-BAFB5874919C}"/>
              </a:ext>
            </a:extLst>
          </p:cNvPr>
          <p:cNvSpPr>
            <a:spLocks noGrp="1"/>
          </p:cNvSpPr>
          <p:nvPr>
            <p:ph type="dt" sz="half" idx="10"/>
          </p:nvPr>
        </p:nvSpPr>
        <p:spPr/>
        <p:txBody>
          <a:bodyPr/>
          <a:lstStyle/>
          <a:p>
            <a:fld id="{4E2C352D-3A16-4F03-80E8-7FA6F8F7B6F9}" type="datetimeFigureOut">
              <a:rPr lang="en-GB" smtClean="0"/>
              <a:t>16/05/2023</a:t>
            </a:fld>
            <a:endParaRPr lang="en-GB"/>
          </a:p>
        </p:txBody>
      </p:sp>
      <p:sp>
        <p:nvSpPr>
          <p:cNvPr id="6" name="Footer Placeholder 5">
            <a:extLst>
              <a:ext uri="{FF2B5EF4-FFF2-40B4-BE49-F238E27FC236}">
                <a16:creationId xmlns:a16="http://schemas.microsoft.com/office/drawing/2014/main" id="{6FFA20CB-27E7-A723-C915-586E51AE03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00E88D-537F-3696-93BE-BC08F26E71BB}"/>
              </a:ext>
            </a:extLst>
          </p:cNvPr>
          <p:cNvSpPr>
            <a:spLocks noGrp="1"/>
          </p:cNvSpPr>
          <p:nvPr>
            <p:ph type="sldNum" sz="quarter" idx="12"/>
          </p:nvPr>
        </p:nvSpPr>
        <p:spPr/>
        <p:txBody>
          <a:bodyPr/>
          <a:lstStyle/>
          <a:p>
            <a:fld id="{C174CE26-9A57-4524-A0C1-AE94C2879D73}" type="slidenum">
              <a:rPr lang="en-GB" smtClean="0"/>
              <a:t>‹#›</a:t>
            </a:fld>
            <a:endParaRPr lang="en-GB"/>
          </a:p>
        </p:txBody>
      </p:sp>
    </p:spTree>
    <p:extLst>
      <p:ext uri="{BB962C8B-B14F-4D97-AF65-F5344CB8AC3E}">
        <p14:creationId xmlns:p14="http://schemas.microsoft.com/office/powerpoint/2010/main" val="267406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5CA8-783F-5D9A-AE5C-A51D022FF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1BFBEF2-FEB4-8D2E-C0F9-5407947DED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2C30CB1-6F62-3BAD-E46B-3DAA5097E2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8EE26-D47A-CFAE-8E08-3C91BB96B3E3}"/>
              </a:ext>
            </a:extLst>
          </p:cNvPr>
          <p:cNvSpPr>
            <a:spLocks noGrp="1"/>
          </p:cNvSpPr>
          <p:nvPr>
            <p:ph type="dt" sz="half" idx="10"/>
          </p:nvPr>
        </p:nvSpPr>
        <p:spPr/>
        <p:txBody>
          <a:bodyPr/>
          <a:lstStyle/>
          <a:p>
            <a:fld id="{4E2C352D-3A16-4F03-80E8-7FA6F8F7B6F9}" type="datetimeFigureOut">
              <a:rPr lang="en-GB" smtClean="0"/>
              <a:t>16/05/2023</a:t>
            </a:fld>
            <a:endParaRPr lang="en-GB"/>
          </a:p>
        </p:txBody>
      </p:sp>
      <p:sp>
        <p:nvSpPr>
          <p:cNvPr id="6" name="Footer Placeholder 5">
            <a:extLst>
              <a:ext uri="{FF2B5EF4-FFF2-40B4-BE49-F238E27FC236}">
                <a16:creationId xmlns:a16="http://schemas.microsoft.com/office/drawing/2014/main" id="{936416D5-06D0-DE42-80BB-D9EF39A914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7FE08D-B1BB-FE6A-7669-8187C48A96E2}"/>
              </a:ext>
            </a:extLst>
          </p:cNvPr>
          <p:cNvSpPr>
            <a:spLocks noGrp="1"/>
          </p:cNvSpPr>
          <p:nvPr>
            <p:ph type="sldNum" sz="quarter" idx="12"/>
          </p:nvPr>
        </p:nvSpPr>
        <p:spPr/>
        <p:txBody>
          <a:bodyPr/>
          <a:lstStyle/>
          <a:p>
            <a:fld id="{C174CE26-9A57-4524-A0C1-AE94C2879D73}" type="slidenum">
              <a:rPr lang="en-GB" smtClean="0"/>
              <a:t>‹#›</a:t>
            </a:fld>
            <a:endParaRPr lang="en-GB"/>
          </a:p>
        </p:txBody>
      </p:sp>
    </p:spTree>
    <p:extLst>
      <p:ext uri="{BB962C8B-B14F-4D97-AF65-F5344CB8AC3E}">
        <p14:creationId xmlns:p14="http://schemas.microsoft.com/office/powerpoint/2010/main" val="8858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669506-5E2C-7AC0-FAB8-509E82C947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B76BBC3-79AE-1551-226D-5B9020BF75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7417DA-1BD9-A5E6-0EDD-7404C83C1E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C352D-3A16-4F03-80E8-7FA6F8F7B6F9}" type="datetimeFigureOut">
              <a:rPr lang="en-GB" smtClean="0"/>
              <a:t>16/05/2023</a:t>
            </a:fld>
            <a:endParaRPr lang="en-GB"/>
          </a:p>
        </p:txBody>
      </p:sp>
      <p:sp>
        <p:nvSpPr>
          <p:cNvPr id="5" name="Footer Placeholder 4">
            <a:extLst>
              <a:ext uri="{FF2B5EF4-FFF2-40B4-BE49-F238E27FC236}">
                <a16:creationId xmlns:a16="http://schemas.microsoft.com/office/drawing/2014/main" id="{366803BA-4601-BD36-FC52-A46ED5F759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8BA0C1F-49DF-4F3B-2C12-2B099BE14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CE26-9A57-4524-A0C1-AE94C2879D73}" type="slidenum">
              <a:rPr lang="en-GB" smtClean="0"/>
              <a:t>‹#›</a:t>
            </a:fld>
            <a:endParaRPr lang="en-GB"/>
          </a:p>
        </p:txBody>
      </p:sp>
    </p:spTree>
    <p:extLst>
      <p:ext uri="{BB962C8B-B14F-4D97-AF65-F5344CB8AC3E}">
        <p14:creationId xmlns:p14="http://schemas.microsoft.com/office/powerpoint/2010/main" val="1058543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image" Target="../media/image7.jpeg"/><Relationship Id="rId21" Type="http://schemas.openxmlformats.org/officeDocument/2006/relationships/image" Target="../media/image30.png"/><Relationship Id="rId7" Type="http://schemas.openxmlformats.org/officeDocument/2006/relationships/image" Target="../media/image23.png"/><Relationship Id="rId12" Type="http://schemas.openxmlformats.org/officeDocument/2006/relationships/customXml" Target="../ink/ink8.xml"/><Relationship Id="rId17" Type="http://schemas.openxmlformats.org/officeDocument/2006/relationships/image" Target="../media/image28.png"/><Relationship Id="rId25" Type="http://schemas.openxmlformats.org/officeDocument/2006/relationships/image" Target="../media/image32.png"/><Relationship Id="rId33" Type="http://schemas.openxmlformats.org/officeDocument/2006/relationships/image" Target="../media/image36.png"/><Relationship Id="rId2" Type="http://schemas.openxmlformats.org/officeDocument/2006/relationships/notesSlide" Target="../notesSlides/notesSlide10.xml"/><Relationship Id="rId16" Type="http://schemas.openxmlformats.org/officeDocument/2006/relationships/customXml" Target="../ink/ink10.xml"/><Relationship Id="rId20" Type="http://schemas.openxmlformats.org/officeDocument/2006/relationships/customXml" Target="../ink/ink12.xml"/><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25.png"/><Relationship Id="rId24" Type="http://schemas.openxmlformats.org/officeDocument/2006/relationships/customXml" Target="../ink/ink14.xml"/><Relationship Id="rId32" Type="http://schemas.openxmlformats.org/officeDocument/2006/relationships/customXml" Target="../ink/ink18.xml"/><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31.png"/><Relationship Id="rId28" Type="http://schemas.openxmlformats.org/officeDocument/2006/relationships/customXml" Target="../ink/ink16.xml"/><Relationship Id="rId10" Type="http://schemas.openxmlformats.org/officeDocument/2006/relationships/customXml" Target="../ink/ink7.xml"/><Relationship Id="rId19" Type="http://schemas.openxmlformats.org/officeDocument/2006/relationships/image" Target="../media/image29.png"/><Relationship Id="rId31"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33.png"/><Relationship Id="rId30" Type="http://schemas.openxmlformats.org/officeDocument/2006/relationships/customXml" Target="../ink/ink17.xml"/><Relationship Id="rId8"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 Type="http://schemas.openxmlformats.org/officeDocument/2006/relationships/tags" Target="../tags/tag5.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slideLayout" Target="../slideLayouts/slideLayout2.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notesSlide" Target="../notesSlides/notesSlide16.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customXml" Target="../ink/ink19.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customXml" Target="../ink/ink1.xml"/><Relationship Id="rId9" Type="http://schemas.openxmlformats.org/officeDocument/2006/relationships/hyperlink" Target="https://freepngimg.com/png/21590-green-arrow"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image" Target="../media/image5.png"/><Relationship Id="rId4" Type="http://schemas.openxmlformats.org/officeDocument/2006/relationships/customXml" Target="../ink/ink3.xml"/><Relationship Id="rId9" Type="http://schemas.openxmlformats.org/officeDocument/2006/relationships/hyperlink" Target="https://openclipart.org/detail/166962/go-up-orange-by-ryg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eg"/><Relationship Id="rId7" Type="http://schemas.openxmlformats.org/officeDocument/2006/relationships/hyperlink" Target="https://www.deviantart.com/dollarakshay/art/Python-Programming-Language-Wallpaper-58825101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kaJjhw3huRfIvZR7xmYEnc67"/><Relationship Id="rId11" Type="http://schemas.openxmlformats.org/officeDocument/2006/relationships/hyperlink" Target="https://www.pngall.com/red-cross-mark-png" TargetMode="External"/><Relationship Id="rId5" Type="http://schemas.openxmlformats.org/officeDocument/2006/relationships/hyperlink" Target="https://behind-the-scenes.net/getting-started-with-pycharm-for-new-python-developers/" TargetMode="External"/><Relationship Id="rId10" Type="http://schemas.openxmlformats.org/officeDocument/2006/relationships/image" Target="../media/image12.png"/><Relationship Id="rId4" Type="http://schemas.openxmlformats.org/officeDocument/2006/relationships/image" Target="../media/image9.jpg"/><Relationship Id="rId9" Type="http://schemas.openxmlformats.org/officeDocument/2006/relationships/hyperlink" Target="https://python.libhunt.com/spyder-alternativ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3" name="Rectangle 1062">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top Codon">
            <a:extLst>
              <a:ext uri="{FF2B5EF4-FFF2-40B4-BE49-F238E27FC236}">
                <a16:creationId xmlns:a16="http://schemas.microsoft.com/office/drawing/2014/main" id="{BCDAC0C8-A8C5-A106-3CE7-C77A4E4012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a:stretch/>
        </p:blipFill>
        <p:spPr bwMode="auto">
          <a:xfrm>
            <a:off x="20" y="-22"/>
            <a:ext cx="12191977" cy="6858022"/>
          </a:xfrm>
          <a:prstGeom prst="rect">
            <a:avLst/>
          </a:prstGeom>
          <a:noFill/>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1584EE-5DA4-9083-6867-61E5FE24CA96}"/>
              </a:ext>
            </a:extLst>
          </p:cNvPr>
          <p:cNvSpPr>
            <a:spLocks noGrp="1"/>
          </p:cNvSpPr>
          <p:nvPr>
            <p:ph type="ctrTitle"/>
          </p:nvPr>
        </p:nvSpPr>
        <p:spPr>
          <a:xfrm>
            <a:off x="143845" y="143847"/>
            <a:ext cx="6631977" cy="2608780"/>
          </a:xfrm>
        </p:spPr>
        <p:style>
          <a:lnRef idx="1">
            <a:schemeClr val="accent1"/>
          </a:lnRef>
          <a:fillRef idx="3">
            <a:schemeClr val="accent1"/>
          </a:fillRef>
          <a:effectRef idx="2">
            <a:schemeClr val="accent1"/>
          </a:effectRef>
          <a:fontRef idx="minor">
            <a:schemeClr val="lt1"/>
          </a:fontRef>
        </p:style>
        <p:txBody>
          <a:bodyPr anchor="t">
            <a:normAutofit fontScale="90000"/>
          </a:bodyPr>
          <a:lstStyle/>
          <a:p>
            <a:r>
              <a:rPr lang="en-US" sz="5200" dirty="0">
                <a:solidFill>
                  <a:srgbClr val="FFFFFF"/>
                </a:solidFill>
              </a:rPr>
              <a:t>Investigating the frequency of tandem stop codons in eukaryotic &amp; prokaryotic  genomes</a:t>
            </a:r>
            <a:endParaRPr lang="en-GB" sz="5200" dirty="0">
              <a:solidFill>
                <a:srgbClr val="FFFFFF"/>
              </a:solidFill>
            </a:endParaRPr>
          </a:p>
        </p:txBody>
      </p:sp>
      <p:sp>
        <p:nvSpPr>
          <p:cNvPr id="3" name="Subtitle 2">
            <a:extLst>
              <a:ext uri="{FF2B5EF4-FFF2-40B4-BE49-F238E27FC236}">
                <a16:creationId xmlns:a16="http://schemas.microsoft.com/office/drawing/2014/main" id="{31AFC29E-F5FB-B98F-77C2-7096266C7CEA}"/>
              </a:ext>
            </a:extLst>
          </p:cNvPr>
          <p:cNvSpPr>
            <a:spLocks noGrp="1"/>
          </p:cNvSpPr>
          <p:nvPr>
            <p:ph type="subTitle" idx="1"/>
          </p:nvPr>
        </p:nvSpPr>
        <p:spPr>
          <a:xfrm>
            <a:off x="643466" y="5194770"/>
            <a:ext cx="5449479" cy="1019763"/>
          </a:xfrm>
        </p:spPr>
        <p:style>
          <a:lnRef idx="1">
            <a:schemeClr val="accent1"/>
          </a:lnRef>
          <a:fillRef idx="3">
            <a:schemeClr val="accent1"/>
          </a:fillRef>
          <a:effectRef idx="2">
            <a:schemeClr val="accent1"/>
          </a:effectRef>
          <a:fontRef idx="minor">
            <a:schemeClr val="lt1"/>
          </a:fontRef>
        </p:style>
        <p:txBody>
          <a:bodyPr anchor="b">
            <a:normAutofit fontScale="85000" lnSpcReduction="20000"/>
          </a:bodyPr>
          <a:lstStyle/>
          <a:p>
            <a:r>
              <a:rPr lang="en-US" dirty="0">
                <a:solidFill>
                  <a:srgbClr val="FFFFFF"/>
                </a:solidFill>
              </a:rPr>
              <a:t>By Thomas Boyle </a:t>
            </a:r>
          </a:p>
          <a:p>
            <a:r>
              <a:rPr lang="en-US" dirty="0">
                <a:solidFill>
                  <a:srgbClr val="FFFFFF"/>
                </a:solidFill>
              </a:rPr>
              <a:t>Supervised </a:t>
            </a:r>
          </a:p>
          <a:p>
            <a:r>
              <a:rPr lang="en-US" dirty="0">
                <a:solidFill>
                  <a:srgbClr val="FFFFFF"/>
                </a:solidFill>
              </a:rPr>
              <a:t>By Wayne Aubrey</a:t>
            </a:r>
            <a:endParaRPr lang="en-GB" dirty="0">
              <a:solidFill>
                <a:srgbClr val="FFFFFF"/>
              </a:solidFill>
            </a:endParaRPr>
          </a:p>
        </p:txBody>
      </p:sp>
      <p:sp>
        <p:nvSpPr>
          <p:cNvPr id="1067" name="Rectangle 1066">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8755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Background Videos, Download The BEST Free 4k Stock ...">
            <a:extLst>
              <a:ext uri="{FF2B5EF4-FFF2-40B4-BE49-F238E27FC236}">
                <a16:creationId xmlns:a16="http://schemas.microsoft.com/office/drawing/2014/main" id="{569E67D8-CE5B-D624-32CE-69AD9F0D2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7"/>
            <a:ext cx="12197424" cy="68549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C74438-721D-52C0-F0E6-D90B3514D9C3}"/>
              </a:ext>
            </a:extLst>
          </p:cNvPr>
          <p:cNvSpPr>
            <a:spLocks noGrp="1"/>
          </p:cNvSpPr>
          <p:nvPr>
            <p:ph type="title"/>
          </p:nvPr>
        </p:nvSpPr>
        <p:spPr>
          <a:xfrm>
            <a:off x="187749" y="226244"/>
            <a:ext cx="2838256" cy="1016990"/>
          </a:xfrm>
        </p:spPr>
        <p:style>
          <a:lnRef idx="2">
            <a:schemeClr val="dk1"/>
          </a:lnRef>
          <a:fillRef idx="1">
            <a:schemeClr val="lt1"/>
          </a:fillRef>
          <a:effectRef idx="0">
            <a:schemeClr val="dk1"/>
          </a:effectRef>
          <a:fontRef idx="minor">
            <a:schemeClr val="dk1"/>
          </a:fontRef>
        </p:style>
        <p:txBody>
          <a:bodyPr>
            <a:normAutofit/>
          </a:bodyPr>
          <a:lstStyle/>
          <a:p>
            <a:pPr algn="ctr"/>
            <a:r>
              <a:rPr lang="en-GB" dirty="0"/>
              <a:t>The Input</a:t>
            </a:r>
          </a:p>
        </p:txBody>
      </p:sp>
      <p:pic>
        <p:nvPicPr>
          <p:cNvPr id="3" name="Picture 2" descr="A picture containing table&#10;&#10;Description automatically generated">
            <a:extLst>
              <a:ext uri="{FF2B5EF4-FFF2-40B4-BE49-F238E27FC236}">
                <a16:creationId xmlns:a16="http://schemas.microsoft.com/office/drawing/2014/main" id="{9E9C5E14-A4A1-F425-E131-85AF672A0E6F}"/>
              </a:ext>
            </a:extLst>
          </p:cNvPr>
          <p:cNvPicPr>
            <a:picLocks noChangeAspect="1"/>
          </p:cNvPicPr>
          <p:nvPr/>
        </p:nvPicPr>
        <p:blipFill rotWithShape="1">
          <a:blip r:embed="rId4"/>
          <a:srcRect l="-432" t="1" r="56352" b="35123"/>
          <a:stretch/>
        </p:blipFill>
        <p:spPr bwMode="auto">
          <a:xfrm>
            <a:off x="17400" y="1333565"/>
            <a:ext cx="5947010" cy="4922856"/>
          </a:xfrm>
          <a:prstGeom prst="rect">
            <a:avLst/>
          </a:prstGeom>
          <a:ln>
            <a:noFill/>
          </a:ln>
          <a:extLst>
            <a:ext uri="{53640926-AAD7-44D8-BBD7-CCE9431645EC}">
              <a14:shadowObscured xmlns:a14="http://schemas.microsoft.com/office/drawing/2010/main"/>
            </a:ext>
          </a:extLst>
        </p:spPr>
      </p:pic>
      <p:pic>
        <p:nvPicPr>
          <p:cNvPr id="24" name="Picture 23" descr="Graphical user interface, text, application, Word&#10;&#10;Description automatically generated">
            <a:extLst>
              <a:ext uri="{FF2B5EF4-FFF2-40B4-BE49-F238E27FC236}">
                <a16:creationId xmlns:a16="http://schemas.microsoft.com/office/drawing/2014/main" id="{1601D93A-DCD8-EC48-C8B6-8289FD50BF06}"/>
              </a:ext>
            </a:extLst>
          </p:cNvPr>
          <p:cNvPicPr>
            <a:picLocks noChangeAspect="1"/>
          </p:cNvPicPr>
          <p:nvPr/>
        </p:nvPicPr>
        <p:blipFill rotWithShape="1">
          <a:blip r:embed="rId5"/>
          <a:srcRect r="67904" b="55793"/>
          <a:stretch/>
        </p:blipFill>
        <p:spPr bwMode="auto">
          <a:xfrm>
            <a:off x="6096000" y="1333565"/>
            <a:ext cx="6043986" cy="4682224"/>
          </a:xfrm>
          <a:prstGeom prst="rect">
            <a:avLst/>
          </a:prstGeom>
          <a:ln>
            <a:noFill/>
          </a:ln>
          <a:extLst>
            <a:ext uri="{53640926-AAD7-44D8-BBD7-CCE9431645EC}">
              <a14:shadowObscured xmlns:a14="http://schemas.microsoft.com/office/drawing/2010/main"/>
            </a:ext>
          </a:extLst>
        </p:spPr>
      </p:pic>
      <p:sp>
        <p:nvSpPr>
          <p:cNvPr id="25" name="Title 1">
            <a:extLst>
              <a:ext uri="{FF2B5EF4-FFF2-40B4-BE49-F238E27FC236}">
                <a16:creationId xmlns:a16="http://schemas.microsoft.com/office/drawing/2014/main" id="{4B49F9C9-F8EB-D2A7-53F7-7251D79254C0}"/>
              </a:ext>
            </a:extLst>
          </p:cNvPr>
          <p:cNvSpPr txBox="1">
            <a:spLocks/>
          </p:cNvSpPr>
          <p:nvPr/>
        </p:nvSpPr>
        <p:spPr>
          <a:xfrm>
            <a:off x="4688677" y="282391"/>
            <a:ext cx="1275733" cy="89030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dirty="0"/>
              <a:t>GFF</a:t>
            </a:r>
            <a:endParaRPr lang="en-GB" dirty="0"/>
          </a:p>
        </p:txBody>
      </p:sp>
      <p:sp>
        <p:nvSpPr>
          <p:cNvPr id="26" name="Title 1">
            <a:extLst>
              <a:ext uri="{FF2B5EF4-FFF2-40B4-BE49-F238E27FC236}">
                <a16:creationId xmlns:a16="http://schemas.microsoft.com/office/drawing/2014/main" id="{2FEC778E-3CBD-171D-1F1B-2DD4C41F4A3C}"/>
              </a:ext>
            </a:extLst>
          </p:cNvPr>
          <p:cNvSpPr txBox="1">
            <a:spLocks/>
          </p:cNvSpPr>
          <p:nvPr/>
        </p:nvSpPr>
        <p:spPr>
          <a:xfrm>
            <a:off x="7698865" y="226244"/>
            <a:ext cx="2838256" cy="101699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dirty="0"/>
              <a:t>Top down </a:t>
            </a:r>
            <a:r>
              <a:rPr lang="en-US" dirty="0" err="1"/>
              <a:t>dna</a:t>
            </a:r>
            <a:r>
              <a:rPr lang="en-US" dirty="0"/>
              <a:t> </a:t>
            </a:r>
            <a:r>
              <a:rPr lang="en-US" dirty="0" err="1"/>
              <a:t>fasta</a:t>
            </a:r>
            <a:endParaRPr lang="en-GB" dirty="0"/>
          </a:p>
        </p:txBody>
      </p:sp>
      <mc:AlternateContent xmlns:mc="http://schemas.openxmlformats.org/markup-compatibility/2006">
        <mc:Choice xmlns:p14="http://schemas.microsoft.com/office/powerpoint/2010/main" Requires="p14">
          <p:contentPart p14:bwMode="auto" r:id="rId6">
            <p14:nvContentPartPr>
              <p14:cNvPr id="27" name="Ink 26">
                <a:extLst>
                  <a:ext uri="{FF2B5EF4-FFF2-40B4-BE49-F238E27FC236}">
                    <a16:creationId xmlns:a16="http://schemas.microsoft.com/office/drawing/2014/main" id="{A7121D9A-81CE-EA62-D05C-A95E521A1720}"/>
                  </a:ext>
                </a:extLst>
              </p14:cNvPr>
              <p14:cNvContentPartPr/>
              <p14:nvPr/>
            </p14:nvContentPartPr>
            <p14:xfrm>
              <a:off x="115560" y="4102272"/>
              <a:ext cx="92160" cy="5040"/>
            </p14:xfrm>
          </p:contentPart>
        </mc:Choice>
        <mc:Fallback>
          <p:pic>
            <p:nvPicPr>
              <p:cNvPr id="27" name="Ink 26">
                <a:extLst>
                  <a:ext uri="{FF2B5EF4-FFF2-40B4-BE49-F238E27FC236}">
                    <a16:creationId xmlns:a16="http://schemas.microsoft.com/office/drawing/2014/main" id="{A7121D9A-81CE-EA62-D05C-A95E521A1720}"/>
                  </a:ext>
                </a:extLst>
              </p:cNvPr>
              <p:cNvPicPr/>
              <p:nvPr/>
            </p:nvPicPr>
            <p:blipFill>
              <a:blip r:embed="rId7"/>
              <a:stretch>
                <a:fillRect/>
              </a:stretch>
            </p:blipFill>
            <p:spPr>
              <a:xfrm>
                <a:off x="61920" y="3994632"/>
                <a:ext cx="1998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8" name="Ink 27">
                <a:extLst>
                  <a:ext uri="{FF2B5EF4-FFF2-40B4-BE49-F238E27FC236}">
                    <a16:creationId xmlns:a16="http://schemas.microsoft.com/office/drawing/2014/main" id="{62B2D405-1284-5B09-48BD-FA38156A809A}"/>
                  </a:ext>
                </a:extLst>
              </p14:cNvPr>
              <p14:cNvContentPartPr/>
              <p14:nvPr/>
            </p14:nvContentPartPr>
            <p14:xfrm>
              <a:off x="1279800" y="4107312"/>
              <a:ext cx="286200" cy="20520"/>
            </p14:xfrm>
          </p:contentPart>
        </mc:Choice>
        <mc:Fallback>
          <p:pic>
            <p:nvPicPr>
              <p:cNvPr id="28" name="Ink 27">
                <a:extLst>
                  <a:ext uri="{FF2B5EF4-FFF2-40B4-BE49-F238E27FC236}">
                    <a16:creationId xmlns:a16="http://schemas.microsoft.com/office/drawing/2014/main" id="{62B2D405-1284-5B09-48BD-FA38156A809A}"/>
                  </a:ext>
                </a:extLst>
              </p:cNvPr>
              <p:cNvPicPr/>
              <p:nvPr/>
            </p:nvPicPr>
            <p:blipFill>
              <a:blip r:embed="rId9"/>
              <a:stretch>
                <a:fillRect/>
              </a:stretch>
            </p:blipFill>
            <p:spPr>
              <a:xfrm>
                <a:off x="1225800" y="3999312"/>
                <a:ext cx="3938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4FAED207-9ABC-F912-A20C-E46258DC428F}"/>
                  </a:ext>
                </a:extLst>
              </p14:cNvPr>
              <p14:cNvContentPartPr/>
              <p14:nvPr/>
            </p14:nvContentPartPr>
            <p14:xfrm>
              <a:off x="1840680" y="4116672"/>
              <a:ext cx="286200" cy="3960"/>
            </p14:xfrm>
          </p:contentPart>
        </mc:Choice>
        <mc:Fallback>
          <p:pic>
            <p:nvPicPr>
              <p:cNvPr id="29" name="Ink 28">
                <a:extLst>
                  <a:ext uri="{FF2B5EF4-FFF2-40B4-BE49-F238E27FC236}">
                    <a16:creationId xmlns:a16="http://schemas.microsoft.com/office/drawing/2014/main" id="{4FAED207-9ABC-F912-A20C-E46258DC428F}"/>
                  </a:ext>
                </a:extLst>
              </p:cNvPr>
              <p:cNvPicPr/>
              <p:nvPr/>
            </p:nvPicPr>
            <p:blipFill>
              <a:blip r:embed="rId11"/>
              <a:stretch>
                <a:fillRect/>
              </a:stretch>
            </p:blipFill>
            <p:spPr>
              <a:xfrm>
                <a:off x="1787040" y="4009032"/>
                <a:ext cx="3938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0" name="Ink 29">
                <a:extLst>
                  <a:ext uri="{FF2B5EF4-FFF2-40B4-BE49-F238E27FC236}">
                    <a16:creationId xmlns:a16="http://schemas.microsoft.com/office/drawing/2014/main" id="{AF74DAEA-1DC8-8212-C861-3C1E03F9D062}"/>
                  </a:ext>
                </a:extLst>
              </p14:cNvPr>
              <p14:cNvContentPartPr/>
              <p14:nvPr/>
            </p14:nvContentPartPr>
            <p14:xfrm>
              <a:off x="2352960" y="4096152"/>
              <a:ext cx="407880" cy="19080"/>
            </p14:xfrm>
          </p:contentPart>
        </mc:Choice>
        <mc:Fallback>
          <p:pic>
            <p:nvPicPr>
              <p:cNvPr id="30" name="Ink 29">
                <a:extLst>
                  <a:ext uri="{FF2B5EF4-FFF2-40B4-BE49-F238E27FC236}">
                    <a16:creationId xmlns:a16="http://schemas.microsoft.com/office/drawing/2014/main" id="{AF74DAEA-1DC8-8212-C861-3C1E03F9D062}"/>
                  </a:ext>
                </a:extLst>
              </p:cNvPr>
              <p:cNvPicPr/>
              <p:nvPr/>
            </p:nvPicPr>
            <p:blipFill>
              <a:blip r:embed="rId13"/>
              <a:stretch>
                <a:fillRect/>
              </a:stretch>
            </p:blipFill>
            <p:spPr>
              <a:xfrm>
                <a:off x="2298960" y="3988512"/>
                <a:ext cx="5155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1" name="Ink 30">
                <a:extLst>
                  <a:ext uri="{FF2B5EF4-FFF2-40B4-BE49-F238E27FC236}">
                    <a16:creationId xmlns:a16="http://schemas.microsoft.com/office/drawing/2014/main" id="{E0ADA634-CB61-F07D-55B6-C849CFE34382}"/>
                  </a:ext>
                </a:extLst>
              </p14:cNvPr>
              <p14:cNvContentPartPr/>
              <p14:nvPr/>
            </p14:nvContentPartPr>
            <p14:xfrm>
              <a:off x="4650720" y="4041072"/>
              <a:ext cx="1218960" cy="61560"/>
            </p14:xfrm>
          </p:contentPart>
        </mc:Choice>
        <mc:Fallback>
          <p:pic>
            <p:nvPicPr>
              <p:cNvPr id="31" name="Ink 30">
                <a:extLst>
                  <a:ext uri="{FF2B5EF4-FFF2-40B4-BE49-F238E27FC236}">
                    <a16:creationId xmlns:a16="http://schemas.microsoft.com/office/drawing/2014/main" id="{E0ADA634-CB61-F07D-55B6-C849CFE34382}"/>
                  </a:ext>
                </a:extLst>
              </p:cNvPr>
              <p:cNvPicPr/>
              <p:nvPr/>
            </p:nvPicPr>
            <p:blipFill>
              <a:blip r:embed="rId15"/>
              <a:stretch>
                <a:fillRect/>
              </a:stretch>
            </p:blipFill>
            <p:spPr>
              <a:xfrm>
                <a:off x="4597080" y="3933072"/>
                <a:ext cx="13266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2" name="Ink 31">
                <a:extLst>
                  <a:ext uri="{FF2B5EF4-FFF2-40B4-BE49-F238E27FC236}">
                    <a16:creationId xmlns:a16="http://schemas.microsoft.com/office/drawing/2014/main" id="{7AEBA734-2077-0F4E-7115-28CEAF085022}"/>
                  </a:ext>
                </a:extLst>
              </p14:cNvPr>
              <p14:cNvContentPartPr/>
              <p14:nvPr/>
            </p14:nvContentPartPr>
            <p14:xfrm>
              <a:off x="4650720" y="5600592"/>
              <a:ext cx="1256040" cy="86760"/>
            </p14:xfrm>
          </p:contentPart>
        </mc:Choice>
        <mc:Fallback>
          <p:pic>
            <p:nvPicPr>
              <p:cNvPr id="32" name="Ink 31">
                <a:extLst>
                  <a:ext uri="{FF2B5EF4-FFF2-40B4-BE49-F238E27FC236}">
                    <a16:creationId xmlns:a16="http://schemas.microsoft.com/office/drawing/2014/main" id="{7AEBA734-2077-0F4E-7115-28CEAF085022}"/>
                  </a:ext>
                </a:extLst>
              </p:cNvPr>
              <p:cNvPicPr/>
              <p:nvPr/>
            </p:nvPicPr>
            <p:blipFill>
              <a:blip r:embed="rId17"/>
              <a:stretch>
                <a:fillRect/>
              </a:stretch>
            </p:blipFill>
            <p:spPr>
              <a:xfrm>
                <a:off x="4597080" y="5492952"/>
                <a:ext cx="136368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3" name="Ink 32">
                <a:extLst>
                  <a:ext uri="{FF2B5EF4-FFF2-40B4-BE49-F238E27FC236}">
                    <a16:creationId xmlns:a16="http://schemas.microsoft.com/office/drawing/2014/main" id="{12DD59A6-6FDC-BE41-786B-FC850456B22A}"/>
                  </a:ext>
                </a:extLst>
              </p14:cNvPr>
              <p14:cNvContentPartPr/>
              <p14:nvPr/>
            </p14:nvContentPartPr>
            <p14:xfrm>
              <a:off x="1810176" y="5638032"/>
              <a:ext cx="365400" cy="31320"/>
            </p14:xfrm>
          </p:contentPart>
        </mc:Choice>
        <mc:Fallback>
          <p:pic>
            <p:nvPicPr>
              <p:cNvPr id="33" name="Ink 32">
                <a:extLst>
                  <a:ext uri="{FF2B5EF4-FFF2-40B4-BE49-F238E27FC236}">
                    <a16:creationId xmlns:a16="http://schemas.microsoft.com/office/drawing/2014/main" id="{12DD59A6-6FDC-BE41-786B-FC850456B22A}"/>
                  </a:ext>
                </a:extLst>
              </p:cNvPr>
              <p:cNvPicPr/>
              <p:nvPr/>
            </p:nvPicPr>
            <p:blipFill>
              <a:blip r:embed="rId19"/>
              <a:stretch>
                <a:fillRect/>
              </a:stretch>
            </p:blipFill>
            <p:spPr>
              <a:xfrm>
                <a:off x="1756536" y="5530032"/>
                <a:ext cx="4730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4" name="Ink 33">
                <a:extLst>
                  <a:ext uri="{FF2B5EF4-FFF2-40B4-BE49-F238E27FC236}">
                    <a16:creationId xmlns:a16="http://schemas.microsoft.com/office/drawing/2014/main" id="{9B05AAC0-26D5-8D6D-8B58-8B98C60FEA10}"/>
                  </a:ext>
                </a:extLst>
              </p14:cNvPr>
              <p14:cNvContentPartPr/>
              <p14:nvPr/>
            </p14:nvContentPartPr>
            <p14:xfrm>
              <a:off x="2407416" y="5644152"/>
              <a:ext cx="347400" cy="19800"/>
            </p14:xfrm>
          </p:contentPart>
        </mc:Choice>
        <mc:Fallback>
          <p:pic>
            <p:nvPicPr>
              <p:cNvPr id="34" name="Ink 33">
                <a:extLst>
                  <a:ext uri="{FF2B5EF4-FFF2-40B4-BE49-F238E27FC236}">
                    <a16:creationId xmlns:a16="http://schemas.microsoft.com/office/drawing/2014/main" id="{9B05AAC0-26D5-8D6D-8B58-8B98C60FEA10}"/>
                  </a:ext>
                </a:extLst>
              </p:cNvPr>
              <p:cNvPicPr/>
              <p:nvPr/>
            </p:nvPicPr>
            <p:blipFill>
              <a:blip r:embed="rId21"/>
              <a:stretch>
                <a:fillRect/>
              </a:stretch>
            </p:blipFill>
            <p:spPr>
              <a:xfrm>
                <a:off x="2353776" y="5536152"/>
                <a:ext cx="4550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5" name="Ink 34">
                <a:extLst>
                  <a:ext uri="{FF2B5EF4-FFF2-40B4-BE49-F238E27FC236}">
                    <a16:creationId xmlns:a16="http://schemas.microsoft.com/office/drawing/2014/main" id="{2A5C5249-6B8A-BE22-7A3D-5468F52AF273}"/>
                  </a:ext>
                </a:extLst>
              </p14:cNvPr>
              <p14:cNvContentPartPr/>
              <p14:nvPr/>
            </p14:nvContentPartPr>
            <p14:xfrm>
              <a:off x="1285992" y="5672592"/>
              <a:ext cx="259200" cy="21600"/>
            </p14:xfrm>
          </p:contentPart>
        </mc:Choice>
        <mc:Fallback>
          <p:pic>
            <p:nvPicPr>
              <p:cNvPr id="35" name="Ink 34">
                <a:extLst>
                  <a:ext uri="{FF2B5EF4-FFF2-40B4-BE49-F238E27FC236}">
                    <a16:creationId xmlns:a16="http://schemas.microsoft.com/office/drawing/2014/main" id="{2A5C5249-6B8A-BE22-7A3D-5468F52AF273}"/>
                  </a:ext>
                </a:extLst>
              </p:cNvPr>
              <p:cNvPicPr/>
              <p:nvPr/>
            </p:nvPicPr>
            <p:blipFill>
              <a:blip r:embed="rId23"/>
              <a:stretch>
                <a:fillRect/>
              </a:stretch>
            </p:blipFill>
            <p:spPr>
              <a:xfrm>
                <a:off x="1231992" y="5564952"/>
                <a:ext cx="3668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6" name="Ink 35">
                <a:extLst>
                  <a:ext uri="{FF2B5EF4-FFF2-40B4-BE49-F238E27FC236}">
                    <a16:creationId xmlns:a16="http://schemas.microsoft.com/office/drawing/2014/main" id="{255F77DA-D25A-4EF6-A653-18CD4897A7C4}"/>
                  </a:ext>
                </a:extLst>
              </p14:cNvPr>
              <p14:cNvContentPartPr/>
              <p14:nvPr/>
            </p14:nvContentPartPr>
            <p14:xfrm>
              <a:off x="121392" y="5675112"/>
              <a:ext cx="97200" cy="360"/>
            </p14:xfrm>
          </p:contentPart>
        </mc:Choice>
        <mc:Fallback>
          <p:pic>
            <p:nvPicPr>
              <p:cNvPr id="36" name="Ink 35">
                <a:extLst>
                  <a:ext uri="{FF2B5EF4-FFF2-40B4-BE49-F238E27FC236}">
                    <a16:creationId xmlns:a16="http://schemas.microsoft.com/office/drawing/2014/main" id="{255F77DA-D25A-4EF6-A653-18CD4897A7C4}"/>
                  </a:ext>
                </a:extLst>
              </p:cNvPr>
              <p:cNvPicPr/>
              <p:nvPr/>
            </p:nvPicPr>
            <p:blipFill>
              <a:blip r:embed="rId25"/>
              <a:stretch>
                <a:fillRect/>
              </a:stretch>
            </p:blipFill>
            <p:spPr>
              <a:xfrm>
                <a:off x="67752" y="5567112"/>
                <a:ext cx="2048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7" name="Ink 36">
                <a:extLst>
                  <a:ext uri="{FF2B5EF4-FFF2-40B4-BE49-F238E27FC236}">
                    <a16:creationId xmlns:a16="http://schemas.microsoft.com/office/drawing/2014/main" id="{E418A160-A7D3-0CC2-996E-D0AC008183A9}"/>
                  </a:ext>
                </a:extLst>
              </p14:cNvPr>
              <p14:cNvContentPartPr/>
              <p14:nvPr/>
            </p14:nvContentPartPr>
            <p14:xfrm>
              <a:off x="3474432" y="4114512"/>
              <a:ext cx="91080" cy="360"/>
            </p14:xfrm>
          </p:contentPart>
        </mc:Choice>
        <mc:Fallback>
          <p:pic>
            <p:nvPicPr>
              <p:cNvPr id="37" name="Ink 36">
                <a:extLst>
                  <a:ext uri="{FF2B5EF4-FFF2-40B4-BE49-F238E27FC236}">
                    <a16:creationId xmlns:a16="http://schemas.microsoft.com/office/drawing/2014/main" id="{E418A160-A7D3-0CC2-996E-D0AC008183A9}"/>
                  </a:ext>
                </a:extLst>
              </p:cNvPr>
              <p:cNvPicPr/>
              <p:nvPr/>
            </p:nvPicPr>
            <p:blipFill>
              <a:blip r:embed="rId27"/>
              <a:stretch>
                <a:fillRect/>
              </a:stretch>
            </p:blipFill>
            <p:spPr>
              <a:xfrm>
                <a:off x="3420792" y="4006512"/>
                <a:ext cx="1987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8" name="Ink 37">
                <a:extLst>
                  <a:ext uri="{FF2B5EF4-FFF2-40B4-BE49-F238E27FC236}">
                    <a16:creationId xmlns:a16="http://schemas.microsoft.com/office/drawing/2014/main" id="{3EDBB35A-CBF9-A43E-797F-BF7D55445B18}"/>
                  </a:ext>
                </a:extLst>
              </p14:cNvPr>
              <p14:cNvContentPartPr/>
              <p14:nvPr/>
            </p14:nvContentPartPr>
            <p14:xfrm>
              <a:off x="3492432" y="5656752"/>
              <a:ext cx="73080" cy="360"/>
            </p14:xfrm>
          </p:contentPart>
        </mc:Choice>
        <mc:Fallback>
          <p:pic>
            <p:nvPicPr>
              <p:cNvPr id="38" name="Ink 37">
                <a:extLst>
                  <a:ext uri="{FF2B5EF4-FFF2-40B4-BE49-F238E27FC236}">
                    <a16:creationId xmlns:a16="http://schemas.microsoft.com/office/drawing/2014/main" id="{3EDBB35A-CBF9-A43E-797F-BF7D55445B18}"/>
                  </a:ext>
                </a:extLst>
              </p:cNvPr>
              <p:cNvPicPr/>
              <p:nvPr/>
            </p:nvPicPr>
            <p:blipFill>
              <a:blip r:embed="rId29"/>
              <a:stretch>
                <a:fillRect/>
              </a:stretch>
            </p:blipFill>
            <p:spPr>
              <a:xfrm>
                <a:off x="3438792" y="5548752"/>
                <a:ext cx="1807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9" name="Ink 38">
                <a:extLst>
                  <a:ext uri="{FF2B5EF4-FFF2-40B4-BE49-F238E27FC236}">
                    <a16:creationId xmlns:a16="http://schemas.microsoft.com/office/drawing/2014/main" id="{0798564C-EB4E-3167-5FEF-C240818AEC01}"/>
                  </a:ext>
                </a:extLst>
              </p14:cNvPr>
              <p14:cNvContentPartPr/>
              <p14:nvPr/>
            </p14:nvContentPartPr>
            <p14:xfrm>
              <a:off x="9978840" y="2002752"/>
              <a:ext cx="125280" cy="3600"/>
            </p14:xfrm>
          </p:contentPart>
        </mc:Choice>
        <mc:Fallback>
          <p:pic>
            <p:nvPicPr>
              <p:cNvPr id="39" name="Ink 38">
                <a:extLst>
                  <a:ext uri="{FF2B5EF4-FFF2-40B4-BE49-F238E27FC236}">
                    <a16:creationId xmlns:a16="http://schemas.microsoft.com/office/drawing/2014/main" id="{0798564C-EB4E-3167-5FEF-C240818AEC01}"/>
                  </a:ext>
                </a:extLst>
              </p:cNvPr>
              <p:cNvPicPr/>
              <p:nvPr/>
            </p:nvPicPr>
            <p:blipFill>
              <a:blip r:embed="rId31"/>
              <a:stretch>
                <a:fillRect/>
              </a:stretch>
            </p:blipFill>
            <p:spPr>
              <a:xfrm>
                <a:off x="9925200" y="1895112"/>
                <a:ext cx="2329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0" name="Ink 39">
                <a:extLst>
                  <a:ext uri="{FF2B5EF4-FFF2-40B4-BE49-F238E27FC236}">
                    <a16:creationId xmlns:a16="http://schemas.microsoft.com/office/drawing/2014/main" id="{4D961ED3-4927-F24E-D5D4-2297D01B8016}"/>
                  </a:ext>
                </a:extLst>
              </p14:cNvPr>
              <p14:cNvContentPartPr/>
              <p14:nvPr/>
            </p14:nvContentPartPr>
            <p14:xfrm>
              <a:off x="9052272" y="2005272"/>
              <a:ext cx="783720" cy="6840"/>
            </p14:xfrm>
          </p:contentPart>
        </mc:Choice>
        <mc:Fallback>
          <p:pic>
            <p:nvPicPr>
              <p:cNvPr id="40" name="Ink 39">
                <a:extLst>
                  <a:ext uri="{FF2B5EF4-FFF2-40B4-BE49-F238E27FC236}">
                    <a16:creationId xmlns:a16="http://schemas.microsoft.com/office/drawing/2014/main" id="{4D961ED3-4927-F24E-D5D4-2297D01B8016}"/>
                  </a:ext>
                </a:extLst>
              </p:cNvPr>
              <p:cNvPicPr/>
              <p:nvPr/>
            </p:nvPicPr>
            <p:blipFill>
              <a:blip r:embed="rId33"/>
              <a:stretch>
                <a:fillRect/>
              </a:stretch>
            </p:blipFill>
            <p:spPr>
              <a:xfrm>
                <a:off x="8998272" y="1897272"/>
                <a:ext cx="891360" cy="222480"/>
              </a:xfrm>
              <a:prstGeom prst="rect">
                <a:avLst/>
              </a:prstGeom>
            </p:spPr>
          </p:pic>
        </mc:Fallback>
      </mc:AlternateContent>
    </p:spTree>
    <p:extLst>
      <p:ext uri="{BB962C8B-B14F-4D97-AF65-F5344CB8AC3E}">
        <p14:creationId xmlns:p14="http://schemas.microsoft.com/office/powerpoint/2010/main" val="2521136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Background Videos, Download The BEST Free 4k Stock ...">
            <a:extLst>
              <a:ext uri="{FF2B5EF4-FFF2-40B4-BE49-F238E27FC236}">
                <a16:creationId xmlns:a16="http://schemas.microsoft.com/office/drawing/2014/main" id="{569E67D8-CE5B-D624-32CE-69AD9F0D2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7"/>
            <a:ext cx="12197424" cy="68549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C74438-721D-52C0-F0E6-D90B3514D9C3}"/>
              </a:ext>
            </a:extLst>
          </p:cNvPr>
          <p:cNvSpPr>
            <a:spLocks noGrp="1"/>
          </p:cNvSpPr>
          <p:nvPr>
            <p:ph type="title"/>
          </p:nvPr>
        </p:nvSpPr>
        <p:spPr>
          <a:xfrm>
            <a:off x="187749" y="226244"/>
            <a:ext cx="2838256" cy="101699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GB" dirty="0"/>
              <a:t>The output directory</a:t>
            </a:r>
          </a:p>
        </p:txBody>
      </p:sp>
      <p:pic>
        <p:nvPicPr>
          <p:cNvPr id="9" name="Picture 8">
            <a:extLst>
              <a:ext uri="{FF2B5EF4-FFF2-40B4-BE49-F238E27FC236}">
                <a16:creationId xmlns:a16="http://schemas.microsoft.com/office/drawing/2014/main" id="{D12D10DE-2B1D-01B4-ACD2-B42469F499D6}"/>
              </a:ext>
            </a:extLst>
          </p:cNvPr>
          <p:cNvPicPr>
            <a:picLocks noChangeAspect="1"/>
          </p:cNvPicPr>
          <p:nvPr/>
        </p:nvPicPr>
        <p:blipFill rotWithShape="1">
          <a:blip r:embed="rId4"/>
          <a:srcRect l="30729" t="24444" r="25313" b="24630"/>
          <a:stretch/>
        </p:blipFill>
        <p:spPr>
          <a:xfrm>
            <a:off x="187749" y="1346200"/>
            <a:ext cx="7620092" cy="4965700"/>
          </a:xfrm>
          <a:prstGeom prst="rect">
            <a:avLst/>
          </a:prstGeom>
        </p:spPr>
      </p:pic>
      <p:pic>
        <p:nvPicPr>
          <p:cNvPr id="12" name="Picture 11">
            <a:extLst>
              <a:ext uri="{FF2B5EF4-FFF2-40B4-BE49-F238E27FC236}">
                <a16:creationId xmlns:a16="http://schemas.microsoft.com/office/drawing/2014/main" id="{356CA387-8AAB-2703-1663-D269ABC3E02D}"/>
              </a:ext>
            </a:extLst>
          </p:cNvPr>
          <p:cNvPicPr>
            <a:picLocks noChangeAspect="1"/>
          </p:cNvPicPr>
          <p:nvPr/>
        </p:nvPicPr>
        <p:blipFill rotWithShape="1">
          <a:blip r:embed="rId5"/>
          <a:srcRect l="31250" t="25000" r="49062" b="26852"/>
          <a:stretch/>
        </p:blipFill>
        <p:spPr>
          <a:xfrm>
            <a:off x="7875481" y="733710"/>
            <a:ext cx="4128770" cy="5679790"/>
          </a:xfrm>
          <a:prstGeom prst="rect">
            <a:avLst/>
          </a:prstGeom>
        </p:spPr>
      </p:pic>
    </p:spTree>
    <p:extLst>
      <p:ext uri="{BB962C8B-B14F-4D97-AF65-F5344CB8AC3E}">
        <p14:creationId xmlns:p14="http://schemas.microsoft.com/office/powerpoint/2010/main" val="231594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A68483-148A-6DB6-DF56-8BEFA4C9D47A}"/>
              </a:ext>
            </a:extLst>
          </p:cNvPr>
          <p:cNvPicPr>
            <a:picLocks noChangeAspect="1"/>
          </p:cNvPicPr>
          <p:nvPr/>
        </p:nvPicPr>
        <p:blipFill rotWithShape="1">
          <a:blip r:embed="rId3"/>
          <a:srcRect l="5106" t="9646" r="56675" b="11915"/>
          <a:stretch/>
        </p:blipFill>
        <p:spPr>
          <a:xfrm>
            <a:off x="0" y="622168"/>
            <a:ext cx="6052575" cy="6235831"/>
          </a:xfrm>
          <a:prstGeom prst="rect">
            <a:avLst/>
          </a:prstGeom>
        </p:spPr>
      </p:pic>
      <p:sp>
        <p:nvSpPr>
          <p:cNvPr id="2" name="Title 1">
            <a:extLst>
              <a:ext uri="{FF2B5EF4-FFF2-40B4-BE49-F238E27FC236}">
                <a16:creationId xmlns:a16="http://schemas.microsoft.com/office/drawing/2014/main" id="{9091E76A-D1E8-B271-43BF-58384D763C5F}"/>
              </a:ext>
            </a:extLst>
          </p:cNvPr>
          <p:cNvSpPr>
            <a:spLocks noGrp="1"/>
          </p:cNvSpPr>
          <p:nvPr>
            <p:ph type="title"/>
          </p:nvPr>
        </p:nvSpPr>
        <p:spPr>
          <a:xfrm>
            <a:off x="1" y="1"/>
            <a:ext cx="6052576" cy="622168"/>
          </a:xfrm>
        </p:spPr>
        <p:style>
          <a:lnRef idx="1">
            <a:schemeClr val="accent6"/>
          </a:lnRef>
          <a:fillRef idx="3">
            <a:schemeClr val="accent6"/>
          </a:fillRef>
          <a:effectRef idx="2">
            <a:schemeClr val="accent6"/>
          </a:effectRef>
          <a:fontRef idx="minor">
            <a:schemeClr val="lt1"/>
          </a:fontRef>
        </p:style>
        <p:txBody>
          <a:bodyPr>
            <a:normAutofit fontScale="90000"/>
          </a:bodyPr>
          <a:lstStyle/>
          <a:p>
            <a:pPr algn="ctr"/>
            <a:r>
              <a:rPr lang="en-GB" dirty="0"/>
              <a:t>The actual Code</a:t>
            </a:r>
          </a:p>
        </p:txBody>
      </p:sp>
      <p:pic>
        <p:nvPicPr>
          <p:cNvPr id="11" name="Picture 10">
            <a:extLst>
              <a:ext uri="{FF2B5EF4-FFF2-40B4-BE49-F238E27FC236}">
                <a16:creationId xmlns:a16="http://schemas.microsoft.com/office/drawing/2014/main" id="{F4CB2964-02D5-4260-B676-717B9606AC56}"/>
              </a:ext>
            </a:extLst>
          </p:cNvPr>
          <p:cNvPicPr>
            <a:picLocks noChangeAspect="1"/>
          </p:cNvPicPr>
          <p:nvPr/>
        </p:nvPicPr>
        <p:blipFill rotWithShape="1">
          <a:blip r:embed="rId4"/>
          <a:srcRect l="5505" t="9929" r="55638" b="12908"/>
          <a:stretch/>
        </p:blipFill>
        <p:spPr>
          <a:xfrm>
            <a:off x="6052577" y="0"/>
            <a:ext cx="6139423" cy="6858000"/>
          </a:xfrm>
          <a:prstGeom prst="rect">
            <a:avLst/>
          </a:prstGeom>
        </p:spPr>
      </p:pic>
      <p:sp>
        <p:nvSpPr>
          <p:cNvPr id="3" name="TextBox 2">
            <a:extLst>
              <a:ext uri="{FF2B5EF4-FFF2-40B4-BE49-F238E27FC236}">
                <a16:creationId xmlns:a16="http://schemas.microsoft.com/office/drawing/2014/main" id="{D588CE66-E69E-B16D-2CA2-26D076A6D2C7}"/>
              </a:ext>
            </a:extLst>
          </p:cNvPr>
          <p:cNvSpPr txBox="1"/>
          <p:nvPr/>
        </p:nvSpPr>
        <p:spPr>
          <a:xfrm>
            <a:off x="6287288" y="4108538"/>
            <a:ext cx="5687594" cy="2645134"/>
          </a:xfrm>
          <a:prstGeom prst="rect">
            <a:avLst/>
          </a:prstGeom>
          <a:noFill/>
          <a:ln>
            <a:solidFill>
              <a:srgbClr val="00B050"/>
            </a:solidFill>
          </a:ln>
        </p:spPr>
        <p:txBody>
          <a:bodyPr wrap="square" rtlCol="0">
            <a:spAutoFit/>
          </a:bodyPr>
          <a:lstStyle/>
          <a:p>
            <a:endParaRPr lang="en-GB" dirty="0"/>
          </a:p>
        </p:txBody>
      </p:sp>
      <p:sp>
        <p:nvSpPr>
          <p:cNvPr id="4" name="TextBox 3">
            <a:extLst>
              <a:ext uri="{FF2B5EF4-FFF2-40B4-BE49-F238E27FC236}">
                <a16:creationId xmlns:a16="http://schemas.microsoft.com/office/drawing/2014/main" id="{C63E1F4A-46A0-660B-BF5C-5FB4C24C3C5D}"/>
              </a:ext>
            </a:extLst>
          </p:cNvPr>
          <p:cNvSpPr txBox="1"/>
          <p:nvPr/>
        </p:nvSpPr>
        <p:spPr>
          <a:xfrm>
            <a:off x="6096000" y="2088"/>
            <a:ext cx="5878882" cy="3680563"/>
          </a:xfrm>
          <a:prstGeom prst="rect">
            <a:avLst/>
          </a:prstGeom>
          <a:noFill/>
          <a:ln>
            <a:solidFill>
              <a:srgbClr val="FF0000"/>
            </a:solidFill>
          </a:ln>
        </p:spPr>
        <p:txBody>
          <a:bodyPr wrap="square" rtlCol="0">
            <a:spAutoFit/>
          </a:bodyPr>
          <a:lstStyle/>
          <a:p>
            <a:endParaRPr lang="en-GB" dirty="0"/>
          </a:p>
        </p:txBody>
      </p:sp>
      <p:sp>
        <p:nvSpPr>
          <p:cNvPr id="5" name="TextBox 4">
            <a:extLst>
              <a:ext uri="{FF2B5EF4-FFF2-40B4-BE49-F238E27FC236}">
                <a16:creationId xmlns:a16="http://schemas.microsoft.com/office/drawing/2014/main" id="{E6690912-9791-30A5-9663-6D9BCA2CB9AE}"/>
              </a:ext>
            </a:extLst>
          </p:cNvPr>
          <p:cNvSpPr txBox="1"/>
          <p:nvPr/>
        </p:nvSpPr>
        <p:spPr>
          <a:xfrm>
            <a:off x="147865" y="3429000"/>
            <a:ext cx="5687594" cy="2645134"/>
          </a:xfrm>
          <a:prstGeom prst="rect">
            <a:avLst/>
          </a:prstGeom>
          <a:noFill/>
          <a:ln>
            <a:solidFill>
              <a:srgbClr val="FF0000"/>
            </a:solidFill>
          </a:ln>
        </p:spPr>
        <p:txBody>
          <a:bodyPr wrap="square" rtlCol="0">
            <a:spAutoFit/>
          </a:bodyPr>
          <a:lstStyle/>
          <a:p>
            <a:endParaRPr lang="en-GB" dirty="0"/>
          </a:p>
        </p:txBody>
      </p:sp>
      <p:sp>
        <p:nvSpPr>
          <p:cNvPr id="6" name="TextBox 5">
            <a:extLst>
              <a:ext uri="{FF2B5EF4-FFF2-40B4-BE49-F238E27FC236}">
                <a16:creationId xmlns:a16="http://schemas.microsoft.com/office/drawing/2014/main" id="{C5FC7B15-7076-3896-67A5-2D0EC6AB301D}"/>
              </a:ext>
            </a:extLst>
          </p:cNvPr>
          <p:cNvSpPr txBox="1"/>
          <p:nvPr/>
        </p:nvSpPr>
        <p:spPr>
          <a:xfrm>
            <a:off x="147865" y="1215025"/>
            <a:ext cx="4586973" cy="1628383"/>
          </a:xfrm>
          <a:prstGeom prst="rect">
            <a:avLst/>
          </a:prstGeom>
          <a:noFill/>
          <a:ln>
            <a:solidFill>
              <a:srgbClr val="FF0000"/>
            </a:solidFill>
          </a:ln>
        </p:spPr>
        <p:txBody>
          <a:bodyPr wrap="square" rtlCol="0">
            <a:spAutoFit/>
          </a:bodyPr>
          <a:lstStyle/>
          <a:p>
            <a:endParaRPr lang="en-GB" dirty="0"/>
          </a:p>
        </p:txBody>
      </p:sp>
      <p:sp>
        <p:nvSpPr>
          <p:cNvPr id="7" name="TextBox 6">
            <a:extLst>
              <a:ext uri="{FF2B5EF4-FFF2-40B4-BE49-F238E27FC236}">
                <a16:creationId xmlns:a16="http://schemas.microsoft.com/office/drawing/2014/main" id="{E51DE1E4-534A-8112-9C92-437CCFCBE2BB}"/>
              </a:ext>
            </a:extLst>
          </p:cNvPr>
          <p:cNvSpPr txBox="1"/>
          <p:nvPr/>
        </p:nvSpPr>
        <p:spPr>
          <a:xfrm>
            <a:off x="147863" y="2889831"/>
            <a:ext cx="5359830" cy="492746"/>
          </a:xfrm>
          <a:prstGeom prst="rect">
            <a:avLst/>
          </a:prstGeom>
          <a:noFill/>
          <a:ln>
            <a:solidFill>
              <a:srgbClr val="00B050"/>
            </a:solidFill>
          </a:ln>
        </p:spPr>
        <p:txBody>
          <a:bodyPr wrap="square" rtlCol="0">
            <a:spAutoFit/>
          </a:bodyPr>
          <a:lstStyle/>
          <a:p>
            <a:endParaRPr lang="en-GB" dirty="0"/>
          </a:p>
        </p:txBody>
      </p:sp>
      <p:sp>
        <p:nvSpPr>
          <p:cNvPr id="8" name="Title 1">
            <a:extLst>
              <a:ext uri="{FF2B5EF4-FFF2-40B4-BE49-F238E27FC236}">
                <a16:creationId xmlns:a16="http://schemas.microsoft.com/office/drawing/2014/main" id="{EE557387-20E9-009D-0126-CB63CCC168E6}"/>
              </a:ext>
            </a:extLst>
          </p:cNvPr>
          <p:cNvSpPr txBox="1">
            <a:spLocks/>
          </p:cNvSpPr>
          <p:nvPr/>
        </p:nvSpPr>
        <p:spPr>
          <a:xfrm>
            <a:off x="4778261" y="1239545"/>
            <a:ext cx="590394" cy="52402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t>1.</a:t>
            </a:r>
            <a:endParaRPr lang="en-GB" dirty="0"/>
          </a:p>
        </p:txBody>
      </p:sp>
      <p:sp>
        <p:nvSpPr>
          <p:cNvPr id="12" name="Title 1">
            <a:extLst>
              <a:ext uri="{FF2B5EF4-FFF2-40B4-BE49-F238E27FC236}">
                <a16:creationId xmlns:a16="http://schemas.microsoft.com/office/drawing/2014/main" id="{8EB50220-52ED-AB6B-B962-A75DF3D649EE}"/>
              </a:ext>
            </a:extLst>
          </p:cNvPr>
          <p:cNvSpPr txBox="1">
            <a:spLocks/>
          </p:cNvSpPr>
          <p:nvPr/>
        </p:nvSpPr>
        <p:spPr>
          <a:xfrm>
            <a:off x="5118550" y="2365804"/>
            <a:ext cx="590394" cy="52402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t>2.</a:t>
            </a:r>
            <a:endParaRPr lang="en-GB" dirty="0"/>
          </a:p>
        </p:txBody>
      </p:sp>
      <p:sp>
        <p:nvSpPr>
          <p:cNvPr id="13" name="Title 1">
            <a:extLst>
              <a:ext uri="{FF2B5EF4-FFF2-40B4-BE49-F238E27FC236}">
                <a16:creationId xmlns:a16="http://schemas.microsoft.com/office/drawing/2014/main" id="{B9C0C370-364A-7404-EE74-DF193A318333}"/>
              </a:ext>
            </a:extLst>
          </p:cNvPr>
          <p:cNvSpPr txBox="1">
            <a:spLocks/>
          </p:cNvSpPr>
          <p:nvPr/>
        </p:nvSpPr>
        <p:spPr>
          <a:xfrm>
            <a:off x="3553213" y="3790058"/>
            <a:ext cx="590394" cy="52402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t>3.</a:t>
            </a:r>
            <a:endParaRPr lang="en-GB" dirty="0"/>
          </a:p>
        </p:txBody>
      </p:sp>
      <p:sp>
        <p:nvSpPr>
          <p:cNvPr id="14" name="Title 1">
            <a:extLst>
              <a:ext uri="{FF2B5EF4-FFF2-40B4-BE49-F238E27FC236}">
                <a16:creationId xmlns:a16="http://schemas.microsoft.com/office/drawing/2014/main" id="{B856EBBE-EDD2-F661-2BF5-B975249F2219}"/>
              </a:ext>
            </a:extLst>
          </p:cNvPr>
          <p:cNvSpPr txBox="1">
            <a:spLocks/>
          </p:cNvSpPr>
          <p:nvPr/>
        </p:nvSpPr>
        <p:spPr>
          <a:xfrm>
            <a:off x="9352348" y="715519"/>
            <a:ext cx="590394" cy="52402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t>4.</a:t>
            </a:r>
            <a:endParaRPr lang="en-GB" dirty="0"/>
          </a:p>
        </p:txBody>
      </p:sp>
      <p:sp>
        <p:nvSpPr>
          <p:cNvPr id="15" name="Title 1">
            <a:extLst>
              <a:ext uri="{FF2B5EF4-FFF2-40B4-BE49-F238E27FC236}">
                <a16:creationId xmlns:a16="http://schemas.microsoft.com/office/drawing/2014/main" id="{EB136E14-83B2-B850-4A3F-6D297379BFA5}"/>
              </a:ext>
            </a:extLst>
          </p:cNvPr>
          <p:cNvSpPr txBox="1">
            <a:spLocks/>
          </p:cNvSpPr>
          <p:nvPr/>
        </p:nvSpPr>
        <p:spPr>
          <a:xfrm>
            <a:off x="10980732" y="5169092"/>
            <a:ext cx="590394" cy="52402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t>5.</a:t>
            </a:r>
            <a:endParaRPr lang="en-GB" dirty="0"/>
          </a:p>
        </p:txBody>
      </p:sp>
    </p:spTree>
    <p:extLst>
      <p:ext uri="{BB962C8B-B14F-4D97-AF65-F5344CB8AC3E}">
        <p14:creationId xmlns:p14="http://schemas.microsoft.com/office/powerpoint/2010/main" val="3371394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lack Background Videos, Download The BEST Free 4k Stock ...">
            <a:extLst>
              <a:ext uri="{FF2B5EF4-FFF2-40B4-BE49-F238E27FC236}">
                <a16:creationId xmlns:a16="http://schemas.microsoft.com/office/drawing/2014/main" id="{8F65D16E-219C-7717-8CD0-9AFE3FE26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7424" cy="68549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CBE0AA8-91F7-57FE-8B1D-A90D6E8EDB72}"/>
              </a:ext>
            </a:extLst>
          </p:cNvPr>
          <p:cNvPicPr>
            <a:picLocks noChangeAspect="1"/>
          </p:cNvPicPr>
          <p:nvPr/>
        </p:nvPicPr>
        <p:blipFill rotWithShape="1">
          <a:blip r:embed="rId4"/>
          <a:srcRect l="7899" t="9503" r="36570" b="12057"/>
          <a:stretch/>
        </p:blipFill>
        <p:spPr>
          <a:xfrm>
            <a:off x="0" y="0"/>
            <a:ext cx="8631406" cy="6858000"/>
          </a:xfrm>
          <a:prstGeom prst="rect">
            <a:avLst/>
          </a:prstGeom>
        </p:spPr>
      </p:pic>
      <p:pic>
        <p:nvPicPr>
          <p:cNvPr id="7" name="Picture 6">
            <a:extLst>
              <a:ext uri="{FF2B5EF4-FFF2-40B4-BE49-F238E27FC236}">
                <a16:creationId xmlns:a16="http://schemas.microsoft.com/office/drawing/2014/main" id="{15627A5C-D6EA-786F-266C-FC4E020BD7C0}"/>
              </a:ext>
            </a:extLst>
          </p:cNvPr>
          <p:cNvPicPr>
            <a:picLocks noChangeAspect="1"/>
          </p:cNvPicPr>
          <p:nvPr/>
        </p:nvPicPr>
        <p:blipFill rotWithShape="1">
          <a:blip r:embed="rId5"/>
          <a:srcRect l="10053" t="30217" r="37048" b="36312"/>
          <a:stretch/>
        </p:blipFill>
        <p:spPr>
          <a:xfrm>
            <a:off x="4894997" y="3667027"/>
            <a:ext cx="7297003" cy="3190974"/>
          </a:xfrm>
          <a:prstGeom prst="rect">
            <a:avLst/>
          </a:prstGeom>
        </p:spPr>
      </p:pic>
      <p:sp>
        <p:nvSpPr>
          <p:cNvPr id="9" name="Title 1">
            <a:extLst>
              <a:ext uri="{FF2B5EF4-FFF2-40B4-BE49-F238E27FC236}">
                <a16:creationId xmlns:a16="http://schemas.microsoft.com/office/drawing/2014/main" id="{7499F168-CD94-60FB-8994-D3448717C0D9}"/>
              </a:ext>
            </a:extLst>
          </p:cNvPr>
          <p:cNvSpPr>
            <a:spLocks noGrp="1"/>
          </p:cNvSpPr>
          <p:nvPr>
            <p:ph type="title"/>
          </p:nvPr>
        </p:nvSpPr>
        <p:spPr>
          <a:xfrm>
            <a:off x="8631406" y="-3049"/>
            <a:ext cx="3560594" cy="3667027"/>
          </a:xfrm>
        </p:spPr>
        <p:style>
          <a:lnRef idx="1">
            <a:schemeClr val="accent6"/>
          </a:lnRef>
          <a:fillRef idx="3">
            <a:schemeClr val="accent6"/>
          </a:fillRef>
          <a:effectRef idx="2">
            <a:schemeClr val="accent6"/>
          </a:effectRef>
          <a:fontRef idx="minor">
            <a:schemeClr val="lt1"/>
          </a:fontRef>
        </p:style>
        <p:txBody>
          <a:bodyPr>
            <a:normAutofit fontScale="90000"/>
          </a:bodyPr>
          <a:lstStyle/>
          <a:p>
            <a:pPr algn="ctr"/>
            <a:r>
              <a:rPr lang="en-GB" dirty="0"/>
              <a:t>All of this code is purely for this demo and does not represent the final version</a:t>
            </a:r>
          </a:p>
        </p:txBody>
      </p:sp>
      <p:sp>
        <p:nvSpPr>
          <p:cNvPr id="2" name="TextBox 1">
            <a:extLst>
              <a:ext uri="{FF2B5EF4-FFF2-40B4-BE49-F238E27FC236}">
                <a16:creationId xmlns:a16="http://schemas.microsoft.com/office/drawing/2014/main" id="{937B1185-8D0E-9FDF-0F0D-19B228E87210}"/>
              </a:ext>
            </a:extLst>
          </p:cNvPr>
          <p:cNvSpPr txBox="1"/>
          <p:nvPr/>
        </p:nvSpPr>
        <p:spPr>
          <a:xfrm>
            <a:off x="0" y="226541"/>
            <a:ext cx="8625982" cy="2679497"/>
          </a:xfrm>
          <a:prstGeom prst="rect">
            <a:avLst/>
          </a:prstGeom>
          <a:noFill/>
          <a:ln>
            <a:solidFill>
              <a:srgbClr val="FF0000"/>
            </a:solidFill>
          </a:ln>
        </p:spPr>
        <p:txBody>
          <a:bodyPr wrap="square" rtlCol="0">
            <a:spAutoFit/>
          </a:bodyPr>
          <a:lstStyle/>
          <a:p>
            <a:endParaRPr lang="en-GB" dirty="0"/>
          </a:p>
        </p:txBody>
      </p:sp>
      <p:sp>
        <p:nvSpPr>
          <p:cNvPr id="3" name="Title 1">
            <a:extLst>
              <a:ext uri="{FF2B5EF4-FFF2-40B4-BE49-F238E27FC236}">
                <a16:creationId xmlns:a16="http://schemas.microsoft.com/office/drawing/2014/main" id="{8B52EE18-B969-6CEE-7F11-7E642A9C85A4}"/>
              </a:ext>
            </a:extLst>
          </p:cNvPr>
          <p:cNvSpPr txBox="1">
            <a:spLocks/>
          </p:cNvSpPr>
          <p:nvPr/>
        </p:nvSpPr>
        <p:spPr>
          <a:xfrm>
            <a:off x="5116463" y="813660"/>
            <a:ext cx="590394" cy="52402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t>6.</a:t>
            </a:r>
            <a:endParaRPr lang="en-GB" dirty="0"/>
          </a:p>
        </p:txBody>
      </p:sp>
      <p:sp>
        <p:nvSpPr>
          <p:cNvPr id="4" name="Title 1">
            <a:extLst>
              <a:ext uri="{FF2B5EF4-FFF2-40B4-BE49-F238E27FC236}">
                <a16:creationId xmlns:a16="http://schemas.microsoft.com/office/drawing/2014/main" id="{20D06865-B544-E3CA-406F-D8B81D75C6C6}"/>
              </a:ext>
            </a:extLst>
          </p:cNvPr>
          <p:cNvSpPr txBox="1">
            <a:spLocks/>
          </p:cNvSpPr>
          <p:nvPr/>
        </p:nvSpPr>
        <p:spPr>
          <a:xfrm>
            <a:off x="3805268" y="4561030"/>
            <a:ext cx="590394" cy="52402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t>7.</a:t>
            </a:r>
            <a:endParaRPr lang="en-GB" dirty="0"/>
          </a:p>
        </p:txBody>
      </p:sp>
      <p:sp>
        <p:nvSpPr>
          <p:cNvPr id="6" name="Title 1">
            <a:extLst>
              <a:ext uri="{FF2B5EF4-FFF2-40B4-BE49-F238E27FC236}">
                <a16:creationId xmlns:a16="http://schemas.microsoft.com/office/drawing/2014/main" id="{23614422-8EE0-097B-349F-92A8D1182BAE}"/>
              </a:ext>
            </a:extLst>
          </p:cNvPr>
          <p:cNvSpPr txBox="1">
            <a:spLocks/>
          </p:cNvSpPr>
          <p:nvPr/>
        </p:nvSpPr>
        <p:spPr>
          <a:xfrm>
            <a:off x="9803772" y="4561030"/>
            <a:ext cx="590394" cy="524026"/>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t>8.</a:t>
            </a:r>
            <a:endParaRPr lang="en-GB" dirty="0"/>
          </a:p>
        </p:txBody>
      </p:sp>
      <p:sp>
        <p:nvSpPr>
          <p:cNvPr id="10" name="TextBox 9">
            <a:extLst>
              <a:ext uri="{FF2B5EF4-FFF2-40B4-BE49-F238E27FC236}">
                <a16:creationId xmlns:a16="http://schemas.microsoft.com/office/drawing/2014/main" id="{09398ECB-73C4-7A52-53E1-426EA3A687A4}"/>
              </a:ext>
            </a:extLst>
          </p:cNvPr>
          <p:cNvSpPr txBox="1"/>
          <p:nvPr/>
        </p:nvSpPr>
        <p:spPr>
          <a:xfrm>
            <a:off x="4889572" y="3663979"/>
            <a:ext cx="7302427" cy="3105382"/>
          </a:xfrm>
          <a:prstGeom prst="rect">
            <a:avLst/>
          </a:prstGeom>
          <a:noFill/>
          <a:ln>
            <a:solidFill>
              <a:srgbClr val="FF0000"/>
            </a:solidFill>
          </a:ln>
        </p:spPr>
        <p:txBody>
          <a:bodyPr wrap="square" rtlCol="0">
            <a:spAutoFit/>
          </a:bodyPr>
          <a:lstStyle/>
          <a:p>
            <a:endParaRPr lang="en-GB" dirty="0"/>
          </a:p>
        </p:txBody>
      </p:sp>
      <p:sp>
        <p:nvSpPr>
          <p:cNvPr id="11" name="TextBox 10">
            <a:extLst>
              <a:ext uri="{FF2B5EF4-FFF2-40B4-BE49-F238E27FC236}">
                <a16:creationId xmlns:a16="http://schemas.microsoft.com/office/drawing/2014/main" id="{3F0EF9CE-20A6-86C6-18A1-3CE9D2ACF229}"/>
              </a:ext>
            </a:extLst>
          </p:cNvPr>
          <p:cNvSpPr txBox="1"/>
          <p:nvPr/>
        </p:nvSpPr>
        <p:spPr>
          <a:xfrm>
            <a:off x="187890" y="3132579"/>
            <a:ext cx="4590371" cy="3636782"/>
          </a:xfrm>
          <a:prstGeom prst="rect">
            <a:avLst/>
          </a:prstGeom>
          <a:noFill/>
          <a:ln>
            <a:solidFill>
              <a:srgbClr val="00B050"/>
            </a:solidFill>
          </a:ln>
        </p:spPr>
        <p:txBody>
          <a:bodyPr wrap="square" rtlCol="0">
            <a:spAutoFit/>
          </a:bodyPr>
          <a:lstStyle/>
          <a:p>
            <a:endParaRPr lang="en-GB" dirty="0"/>
          </a:p>
        </p:txBody>
      </p:sp>
    </p:spTree>
    <p:extLst>
      <p:ext uri="{BB962C8B-B14F-4D97-AF65-F5344CB8AC3E}">
        <p14:creationId xmlns:p14="http://schemas.microsoft.com/office/powerpoint/2010/main" val="1797272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Background Videos, Download The BEST Free 4k Stock ...">
            <a:extLst>
              <a:ext uri="{FF2B5EF4-FFF2-40B4-BE49-F238E27FC236}">
                <a16:creationId xmlns:a16="http://schemas.microsoft.com/office/drawing/2014/main" id="{569E67D8-CE5B-D624-32CE-69AD9F0D2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7"/>
            <a:ext cx="12197424" cy="68549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C74438-721D-52C0-F0E6-D90B3514D9C3}"/>
              </a:ext>
            </a:extLst>
          </p:cNvPr>
          <p:cNvSpPr>
            <a:spLocks noGrp="1"/>
          </p:cNvSpPr>
          <p:nvPr>
            <p:ph type="title"/>
          </p:nvPr>
        </p:nvSpPr>
        <p:spPr>
          <a:xfrm>
            <a:off x="340146" y="227288"/>
            <a:ext cx="3152353" cy="1309412"/>
          </a:xfrm>
        </p:spPr>
        <p:style>
          <a:lnRef idx="2">
            <a:schemeClr val="dk1"/>
          </a:lnRef>
          <a:fillRef idx="1">
            <a:schemeClr val="lt1"/>
          </a:fillRef>
          <a:effectRef idx="0">
            <a:schemeClr val="dk1"/>
          </a:effectRef>
          <a:fontRef idx="minor">
            <a:schemeClr val="dk1"/>
          </a:fontRef>
        </p:style>
        <p:txBody>
          <a:bodyPr>
            <a:normAutofit/>
          </a:bodyPr>
          <a:lstStyle/>
          <a:p>
            <a:pPr algn="ctr"/>
            <a:r>
              <a:rPr lang="en-US" dirty="0"/>
              <a:t>E</a:t>
            </a:r>
            <a:r>
              <a:rPr lang="en-GB" dirty="0" err="1"/>
              <a:t>ukaryotic</a:t>
            </a:r>
            <a:r>
              <a:rPr lang="en-GB" dirty="0"/>
              <a:t> Output</a:t>
            </a:r>
          </a:p>
        </p:txBody>
      </p:sp>
      <p:pic>
        <p:nvPicPr>
          <p:cNvPr id="3" name="Picture 2" descr="Chart, waterfall chart&#10;&#10;Description automatically generated">
            <a:extLst>
              <a:ext uri="{FF2B5EF4-FFF2-40B4-BE49-F238E27FC236}">
                <a16:creationId xmlns:a16="http://schemas.microsoft.com/office/drawing/2014/main" id="{3DCC404C-7AC2-236D-F240-E77A7F394E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27288"/>
            <a:ext cx="7648153" cy="3186423"/>
          </a:xfrm>
          <a:prstGeom prst="rect">
            <a:avLst/>
          </a:prstGeom>
          <a:noFill/>
          <a:ln>
            <a:noFill/>
          </a:ln>
        </p:spPr>
      </p:pic>
      <p:pic>
        <p:nvPicPr>
          <p:cNvPr id="9" name="Picture 8" descr="Chart, waterfall chart&#10;&#10;Description automatically generated">
            <a:extLst>
              <a:ext uri="{FF2B5EF4-FFF2-40B4-BE49-F238E27FC236}">
                <a16:creationId xmlns:a16="http://schemas.microsoft.com/office/drawing/2014/main" id="{045D1EC9-8DA5-75B1-A0C7-BAD36BCB9A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06900" y="3542644"/>
            <a:ext cx="7648153" cy="3186423"/>
          </a:xfrm>
          <a:prstGeom prst="rect">
            <a:avLst/>
          </a:prstGeom>
          <a:noFill/>
          <a:ln>
            <a:noFill/>
          </a:ln>
        </p:spPr>
      </p:pic>
      <p:pic>
        <p:nvPicPr>
          <p:cNvPr id="12" name="Picture 11" descr="Graphical user interface, text, application, Word&#10;&#10;Description automatically generated">
            <a:extLst>
              <a:ext uri="{FF2B5EF4-FFF2-40B4-BE49-F238E27FC236}">
                <a16:creationId xmlns:a16="http://schemas.microsoft.com/office/drawing/2014/main" id="{8487682D-6130-64F3-7798-88D9EEE6351B}"/>
              </a:ext>
            </a:extLst>
          </p:cNvPr>
          <p:cNvPicPr>
            <a:picLocks noChangeAspect="1"/>
          </p:cNvPicPr>
          <p:nvPr/>
        </p:nvPicPr>
        <p:blipFill rotWithShape="1">
          <a:blip r:embed="rId6"/>
          <a:srcRect t="6893" r="77693" b="44332"/>
          <a:stretch/>
        </p:blipFill>
        <p:spPr bwMode="auto">
          <a:xfrm>
            <a:off x="340146" y="1685805"/>
            <a:ext cx="2809454" cy="3455811"/>
          </a:xfrm>
          <a:prstGeom prst="rect">
            <a:avLst/>
          </a:prstGeom>
          <a:ln>
            <a:noFill/>
          </a:ln>
          <a:extLst>
            <a:ext uri="{53640926-AAD7-44D8-BBD7-CCE9431645EC}">
              <a14:shadowObscured xmlns:a14="http://schemas.microsoft.com/office/drawing/2010/main"/>
            </a:ext>
          </a:extLst>
        </p:spPr>
      </p:pic>
      <p:pic>
        <p:nvPicPr>
          <p:cNvPr id="14" name="Picture 13" descr="Graphical user interface, text, application, Word&#10;&#10;Description automatically generated">
            <a:extLst>
              <a:ext uri="{FF2B5EF4-FFF2-40B4-BE49-F238E27FC236}">
                <a16:creationId xmlns:a16="http://schemas.microsoft.com/office/drawing/2014/main" id="{90E94D8C-F09C-6025-B4D6-D56D21C2F0DC}"/>
              </a:ext>
            </a:extLst>
          </p:cNvPr>
          <p:cNvPicPr>
            <a:picLocks noChangeAspect="1"/>
          </p:cNvPicPr>
          <p:nvPr/>
        </p:nvPicPr>
        <p:blipFill rotWithShape="1">
          <a:blip r:embed="rId7"/>
          <a:srcRect t="61246" r="78388" b="22119"/>
          <a:stretch/>
        </p:blipFill>
        <p:spPr bwMode="auto">
          <a:xfrm>
            <a:off x="340145" y="5203517"/>
            <a:ext cx="2809453" cy="12156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8031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Background Videos, Download The BEST Free 4k Stock ...">
            <a:extLst>
              <a:ext uri="{FF2B5EF4-FFF2-40B4-BE49-F238E27FC236}">
                <a16:creationId xmlns:a16="http://schemas.microsoft.com/office/drawing/2014/main" id="{569E67D8-CE5B-D624-32CE-69AD9F0D2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7"/>
            <a:ext cx="12197424" cy="68549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C74438-721D-52C0-F0E6-D90B3514D9C3}"/>
              </a:ext>
            </a:extLst>
          </p:cNvPr>
          <p:cNvSpPr>
            <a:spLocks noGrp="1"/>
          </p:cNvSpPr>
          <p:nvPr>
            <p:ph type="title"/>
          </p:nvPr>
        </p:nvSpPr>
        <p:spPr>
          <a:xfrm>
            <a:off x="340146" y="227288"/>
            <a:ext cx="3152353" cy="1309412"/>
          </a:xfrm>
        </p:spPr>
        <p:style>
          <a:lnRef idx="2">
            <a:schemeClr val="dk1"/>
          </a:lnRef>
          <a:fillRef idx="1">
            <a:schemeClr val="lt1"/>
          </a:fillRef>
          <a:effectRef idx="0">
            <a:schemeClr val="dk1"/>
          </a:effectRef>
          <a:fontRef idx="minor">
            <a:schemeClr val="dk1"/>
          </a:fontRef>
        </p:style>
        <p:txBody>
          <a:bodyPr>
            <a:normAutofit/>
          </a:bodyPr>
          <a:lstStyle/>
          <a:p>
            <a:pPr algn="ctr"/>
            <a:r>
              <a:rPr lang="en-US" dirty="0"/>
              <a:t>Pro</a:t>
            </a:r>
            <a:r>
              <a:rPr lang="en-GB" dirty="0" err="1"/>
              <a:t>karyotic</a:t>
            </a:r>
            <a:r>
              <a:rPr lang="en-GB" dirty="0"/>
              <a:t> Output</a:t>
            </a:r>
          </a:p>
        </p:txBody>
      </p:sp>
      <p:pic>
        <p:nvPicPr>
          <p:cNvPr id="4" name="Picture 3" descr="Chart, waterfall chart&#10;&#10;Description automatically generated">
            <a:extLst>
              <a:ext uri="{FF2B5EF4-FFF2-40B4-BE49-F238E27FC236}">
                <a16:creationId xmlns:a16="http://schemas.microsoft.com/office/drawing/2014/main" id="{34681E74-5900-579A-1E4F-2E74FAD8C7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08500" y="227288"/>
            <a:ext cx="7512049" cy="3129719"/>
          </a:xfrm>
          <a:prstGeom prst="rect">
            <a:avLst/>
          </a:prstGeom>
          <a:noFill/>
          <a:ln>
            <a:noFill/>
          </a:ln>
        </p:spPr>
      </p:pic>
      <p:pic>
        <p:nvPicPr>
          <p:cNvPr id="5" name="Picture 4" descr="Chart, waterfall chart&#10;&#10;Description automatically generated">
            <a:extLst>
              <a:ext uri="{FF2B5EF4-FFF2-40B4-BE49-F238E27FC236}">
                <a16:creationId xmlns:a16="http://schemas.microsoft.com/office/drawing/2014/main" id="{F6DD3401-4FA1-4207-C74E-90BD244CA95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3264" y="3549901"/>
            <a:ext cx="7587285" cy="3161064"/>
          </a:xfrm>
          <a:prstGeom prst="rect">
            <a:avLst/>
          </a:prstGeom>
          <a:noFill/>
          <a:ln>
            <a:noFill/>
          </a:ln>
        </p:spPr>
      </p:pic>
      <p:pic>
        <p:nvPicPr>
          <p:cNvPr id="6" name="Picture 5" descr="A screenshot of a computer&#10;&#10;Description automatically generated with medium confidence">
            <a:extLst>
              <a:ext uri="{FF2B5EF4-FFF2-40B4-BE49-F238E27FC236}">
                <a16:creationId xmlns:a16="http://schemas.microsoft.com/office/drawing/2014/main" id="{C1A65A91-366B-6BEC-4689-436D231626FB}"/>
              </a:ext>
            </a:extLst>
          </p:cNvPr>
          <p:cNvPicPr>
            <a:picLocks noChangeAspect="1"/>
          </p:cNvPicPr>
          <p:nvPr/>
        </p:nvPicPr>
        <p:blipFill rotWithShape="1">
          <a:blip r:embed="rId6"/>
          <a:srcRect l="17460" t="25701" r="49283" b="14981"/>
          <a:stretch/>
        </p:blipFill>
        <p:spPr bwMode="auto">
          <a:xfrm>
            <a:off x="171451" y="1760941"/>
            <a:ext cx="4171041" cy="41850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5053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3849-D097-E558-E83A-A1BB95196F64}"/>
              </a:ext>
            </a:extLst>
          </p:cNvPr>
          <p:cNvSpPr>
            <a:spLocks noGrp="1"/>
          </p:cNvSpPr>
          <p:nvPr>
            <p:ph type="title"/>
          </p:nvPr>
        </p:nvSpPr>
        <p:spPr>
          <a:xfrm>
            <a:off x="4237628" y="343306"/>
            <a:ext cx="3368448" cy="1325563"/>
          </a:xfrm>
        </p:spPr>
        <p:style>
          <a:lnRef idx="1">
            <a:schemeClr val="accent1"/>
          </a:lnRef>
          <a:fillRef idx="3">
            <a:schemeClr val="accent1"/>
          </a:fillRef>
          <a:effectRef idx="2">
            <a:schemeClr val="accent1"/>
          </a:effectRef>
          <a:fontRef idx="minor">
            <a:schemeClr val="lt1"/>
          </a:fontRef>
        </p:style>
        <p:txBody>
          <a:bodyPr/>
          <a:lstStyle/>
          <a:p>
            <a:pPr algn="ctr"/>
            <a:r>
              <a:rPr lang="en-US" dirty="0"/>
              <a:t>Early Timeline</a:t>
            </a:r>
            <a:endParaRPr lang="en-GB" dirty="0"/>
          </a:p>
        </p:txBody>
      </p:sp>
      <p:grpSp>
        <p:nvGrpSpPr>
          <p:cNvPr id="59" name="Group 58">
            <a:extLst>
              <a:ext uri="{FF2B5EF4-FFF2-40B4-BE49-F238E27FC236}">
                <a16:creationId xmlns:a16="http://schemas.microsoft.com/office/drawing/2014/main" id="{11355FDC-46D2-3675-7B24-EBC044252E8E}"/>
              </a:ext>
            </a:extLst>
          </p:cNvPr>
          <p:cNvGrpSpPr/>
          <p:nvPr/>
        </p:nvGrpSpPr>
        <p:grpSpPr>
          <a:xfrm>
            <a:off x="400377" y="2064470"/>
            <a:ext cx="11335994" cy="4324030"/>
            <a:chOff x="1277070" y="2533361"/>
            <a:chExt cx="10036669" cy="3449786"/>
          </a:xfrm>
        </p:grpSpPr>
        <p:sp>
          <p:nvSpPr>
            <p:cNvPr id="4" name="OTLSHAPE_TB_00000000000000000000000000000000_LeftEndCaps">
              <a:extLst>
                <a:ext uri="{FF2B5EF4-FFF2-40B4-BE49-F238E27FC236}">
                  <a16:creationId xmlns:a16="http://schemas.microsoft.com/office/drawing/2014/main" id="{AC2A7C04-0FCB-FD7E-2F2A-188CEC058C41}"/>
                </a:ext>
              </a:extLst>
            </p:cNvPr>
            <p:cNvSpPr txBox="1"/>
            <p:nvPr>
              <p:custDataLst>
                <p:tags r:id="rId1"/>
              </p:custDataLst>
            </p:nvPr>
          </p:nvSpPr>
          <p:spPr>
            <a:xfrm>
              <a:off x="1404070" y="2533361"/>
              <a:ext cx="451662" cy="279061"/>
            </a:xfrm>
            <a:prstGeom prst="rect">
              <a:avLst/>
            </a:prstGeom>
            <a:noFill/>
          </p:spPr>
          <p:txBody>
            <a:bodyPr vert="horz" wrap="none" lIns="0" tIns="0" rIns="0" bIns="0" rtlCol="0" anchor="ctr" anchorCtr="0">
              <a:spAutoFit/>
            </a:bodyPr>
            <a:lstStyle/>
            <a:p>
              <a:pPr algn="ctr"/>
              <a:r>
                <a:rPr lang="en-GB" b="1" spc="-44">
                  <a:solidFill>
                    <a:schemeClr val="accent2"/>
                  </a:solidFill>
                  <a:latin typeface="Calibri" panose="020F0502020204030204" pitchFamily="34" charset="0"/>
                </a:rPr>
                <a:t>2023</a:t>
              </a:r>
            </a:p>
          </p:txBody>
        </p:sp>
        <p:sp>
          <p:nvSpPr>
            <p:cNvPr id="5" name="OTLSHAPE_TB_00000000000000000000000000000000_RightEndCaps">
              <a:extLst>
                <a:ext uri="{FF2B5EF4-FFF2-40B4-BE49-F238E27FC236}">
                  <a16:creationId xmlns:a16="http://schemas.microsoft.com/office/drawing/2014/main" id="{2B040108-E9B4-6D9E-1E87-163E4A946743}"/>
                </a:ext>
              </a:extLst>
            </p:cNvPr>
            <p:cNvSpPr txBox="1"/>
            <p:nvPr>
              <p:custDataLst>
                <p:tags r:id="rId2"/>
              </p:custDataLst>
            </p:nvPr>
          </p:nvSpPr>
          <p:spPr>
            <a:xfrm>
              <a:off x="10862077" y="2634961"/>
              <a:ext cx="451662" cy="279061"/>
            </a:xfrm>
            <a:prstGeom prst="rect">
              <a:avLst/>
            </a:prstGeom>
            <a:noFill/>
          </p:spPr>
          <p:txBody>
            <a:bodyPr vert="horz" wrap="none" lIns="0" tIns="0" rIns="0" bIns="0" rtlCol="0" anchor="ctr" anchorCtr="0">
              <a:spAutoFit/>
            </a:bodyPr>
            <a:lstStyle/>
            <a:p>
              <a:pPr algn="ctr"/>
              <a:r>
                <a:rPr lang="en-GB" b="1" spc="-44" dirty="0">
                  <a:solidFill>
                    <a:srgbClr val="FF0000"/>
                  </a:solidFill>
                  <a:latin typeface="Calibri" panose="020F0502020204030204" pitchFamily="34" charset="0"/>
                </a:rPr>
                <a:t>202</a:t>
              </a:r>
              <a:r>
                <a:rPr lang="en-GB" b="1" spc="-44" dirty="0">
                  <a:solidFill>
                    <a:schemeClr val="accent2"/>
                  </a:solidFill>
                  <a:latin typeface="Calibri" panose="020F0502020204030204" pitchFamily="34" charset="0"/>
                </a:rPr>
                <a:t>3</a:t>
              </a:r>
            </a:p>
          </p:txBody>
        </p:sp>
        <p:cxnSp>
          <p:nvCxnSpPr>
            <p:cNvPr id="6" name="OTLSHAPE_T_067aa68553184f0ebd112fc72ac80b00_HorizontalConnector1">
              <a:extLst>
                <a:ext uri="{FF2B5EF4-FFF2-40B4-BE49-F238E27FC236}">
                  <a16:creationId xmlns:a16="http://schemas.microsoft.com/office/drawing/2014/main" id="{3D7E86B3-706D-E904-2F49-4B9936EFC39D}"/>
                </a:ext>
              </a:extLst>
            </p:cNvPr>
            <p:cNvCxnSpPr/>
            <p:nvPr>
              <p:custDataLst>
                <p:tags r:id="rId3"/>
              </p:custDataLst>
            </p:nvPr>
          </p:nvCxnSpPr>
          <p:spPr>
            <a:xfrm>
              <a:off x="1688000" y="3481247"/>
              <a:ext cx="2270105"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OTLSHAPE_T_e50926de86e24eb6824384ea67d3a55a_HorizontalConnector1">
              <a:extLst>
                <a:ext uri="{FF2B5EF4-FFF2-40B4-BE49-F238E27FC236}">
                  <a16:creationId xmlns:a16="http://schemas.microsoft.com/office/drawing/2014/main" id="{3DA460F1-4649-9645-ADB3-0BF2DF8795A1}"/>
                </a:ext>
              </a:extLst>
            </p:cNvPr>
            <p:cNvCxnSpPr/>
            <p:nvPr>
              <p:custDataLst>
                <p:tags r:id="rId4"/>
              </p:custDataLst>
            </p:nvPr>
          </p:nvCxnSpPr>
          <p:spPr>
            <a:xfrm>
              <a:off x="1869059" y="3747947"/>
              <a:ext cx="2158266"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OTLSHAPE_T_7d2f292df5b64204809f62d7e093c4f9_HorizontalConnector1">
              <a:extLst>
                <a:ext uri="{FF2B5EF4-FFF2-40B4-BE49-F238E27FC236}">
                  <a16:creationId xmlns:a16="http://schemas.microsoft.com/office/drawing/2014/main" id="{33D5800F-B3E8-7A87-7AEC-B1AD951000EA}"/>
                </a:ext>
              </a:extLst>
            </p:cNvPr>
            <p:cNvCxnSpPr/>
            <p:nvPr>
              <p:custDataLst>
                <p:tags r:id="rId5"/>
              </p:custDataLst>
            </p:nvPr>
          </p:nvCxnSpPr>
          <p:spPr>
            <a:xfrm>
              <a:off x="2262251" y="4014647"/>
              <a:ext cx="2111176"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OTLSHAPE_T_afa72828b269477cbd79ccd7bc757558_HorizontalConnector1">
              <a:extLst>
                <a:ext uri="{FF2B5EF4-FFF2-40B4-BE49-F238E27FC236}">
                  <a16:creationId xmlns:a16="http://schemas.microsoft.com/office/drawing/2014/main" id="{689FB20C-1F8E-C926-D712-F46E50110E48}"/>
                </a:ext>
              </a:extLst>
            </p:cNvPr>
            <p:cNvCxnSpPr/>
            <p:nvPr>
              <p:custDataLst>
                <p:tags r:id="rId6"/>
              </p:custDataLst>
            </p:nvPr>
          </p:nvCxnSpPr>
          <p:spPr>
            <a:xfrm>
              <a:off x="2131314" y="4281347"/>
              <a:ext cx="2726655"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OTLSHAPE_T_7e81c584751943d4a833d5f84020005b_HorizontalConnector1">
              <a:extLst>
                <a:ext uri="{FF2B5EF4-FFF2-40B4-BE49-F238E27FC236}">
                  <a16:creationId xmlns:a16="http://schemas.microsoft.com/office/drawing/2014/main" id="{AF664F83-0D40-0200-F51F-503D17D21140}"/>
                </a:ext>
              </a:extLst>
            </p:cNvPr>
            <p:cNvCxnSpPr/>
            <p:nvPr>
              <p:custDataLst>
                <p:tags r:id="rId7"/>
              </p:custDataLst>
            </p:nvPr>
          </p:nvCxnSpPr>
          <p:spPr>
            <a:xfrm>
              <a:off x="3464010" y="4548047"/>
              <a:ext cx="1622268"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OTLSHAPE_T_8fb073e8dedf40959d0ed8abac13365d_HorizontalConnector1">
              <a:extLst>
                <a:ext uri="{FF2B5EF4-FFF2-40B4-BE49-F238E27FC236}">
                  <a16:creationId xmlns:a16="http://schemas.microsoft.com/office/drawing/2014/main" id="{15CFB6A2-9C02-11CC-1789-15C3FBD1B7AC}"/>
                </a:ext>
              </a:extLst>
            </p:cNvPr>
            <p:cNvCxnSpPr/>
            <p:nvPr>
              <p:custDataLst>
                <p:tags r:id="rId8"/>
              </p:custDataLst>
            </p:nvPr>
          </p:nvCxnSpPr>
          <p:spPr>
            <a:xfrm>
              <a:off x="3350895" y="4814747"/>
              <a:ext cx="2476159"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OTLSHAPE_T_0c775352504a4d278f213ffb37066c57_HorizontalConnector1">
              <a:extLst>
                <a:ext uri="{FF2B5EF4-FFF2-40B4-BE49-F238E27FC236}">
                  <a16:creationId xmlns:a16="http://schemas.microsoft.com/office/drawing/2014/main" id="{73E4455F-ADAA-A420-F549-8239F85A511A}"/>
                </a:ext>
              </a:extLst>
            </p:cNvPr>
            <p:cNvCxnSpPr/>
            <p:nvPr>
              <p:custDataLst>
                <p:tags r:id="rId9"/>
              </p:custDataLst>
            </p:nvPr>
          </p:nvCxnSpPr>
          <p:spPr>
            <a:xfrm>
              <a:off x="3030051" y="5081447"/>
              <a:ext cx="3073884"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OTLSHAPE_T_a3d605bdfe1a4d65bf561bbe711c5ebf_HorizontalConnector1">
              <a:extLst>
                <a:ext uri="{FF2B5EF4-FFF2-40B4-BE49-F238E27FC236}">
                  <a16:creationId xmlns:a16="http://schemas.microsoft.com/office/drawing/2014/main" id="{0589361C-06AF-4304-F97D-6ED55D636846}"/>
                </a:ext>
              </a:extLst>
            </p:cNvPr>
            <p:cNvCxnSpPr/>
            <p:nvPr>
              <p:custDataLst>
                <p:tags r:id="rId10"/>
              </p:custDataLst>
            </p:nvPr>
          </p:nvCxnSpPr>
          <p:spPr>
            <a:xfrm>
              <a:off x="3089191" y="5348147"/>
              <a:ext cx="3284969"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OTLSHAPE_T_6d70098af1a04477bbd3e964c957faf5_HorizontalConnector1">
              <a:extLst>
                <a:ext uri="{FF2B5EF4-FFF2-40B4-BE49-F238E27FC236}">
                  <a16:creationId xmlns:a16="http://schemas.microsoft.com/office/drawing/2014/main" id="{136CCCDA-EEE2-F70B-0D41-34BBBB2A524E}"/>
                </a:ext>
              </a:extLst>
            </p:cNvPr>
            <p:cNvCxnSpPr/>
            <p:nvPr>
              <p:custDataLst>
                <p:tags r:id="rId11"/>
              </p:custDataLst>
            </p:nvPr>
          </p:nvCxnSpPr>
          <p:spPr>
            <a:xfrm>
              <a:off x="2524168" y="5614847"/>
              <a:ext cx="4687292"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OTLSHAPE_T_28ea6fe5773f47fe808b81b9d182ee5f_HorizontalConnector1">
              <a:extLst>
                <a:ext uri="{FF2B5EF4-FFF2-40B4-BE49-F238E27FC236}">
                  <a16:creationId xmlns:a16="http://schemas.microsoft.com/office/drawing/2014/main" id="{60627BBA-100A-BC9F-D14A-2C448D1EE767}"/>
                </a:ext>
              </a:extLst>
            </p:cNvPr>
            <p:cNvCxnSpPr/>
            <p:nvPr>
              <p:custDataLst>
                <p:tags r:id="rId12"/>
              </p:custDataLst>
            </p:nvPr>
          </p:nvCxnSpPr>
          <p:spPr>
            <a:xfrm>
              <a:off x="2222162" y="5881547"/>
              <a:ext cx="6789027"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OTLSHAPE_TB_00000000000000000000000000000000_ScaleContainer">
              <a:extLst>
                <a:ext uri="{FF2B5EF4-FFF2-40B4-BE49-F238E27FC236}">
                  <a16:creationId xmlns:a16="http://schemas.microsoft.com/office/drawing/2014/main" id="{6B2588A1-E921-55A2-E94F-A3F8C10A7C3B}"/>
                </a:ext>
              </a:extLst>
            </p:cNvPr>
            <p:cNvSpPr/>
            <p:nvPr>
              <p:custDataLst>
                <p:tags r:id="rId13"/>
              </p:custDataLst>
            </p:nvPr>
          </p:nvSpPr>
          <p:spPr>
            <a:xfrm>
              <a:off x="2007405" y="2550020"/>
              <a:ext cx="8758005" cy="381000"/>
            </a:xfrm>
            <a:prstGeom prst="rect">
              <a:avLst/>
            </a:prstGeom>
            <a:gradFill flip="none" rotWithShape="1">
              <a:gsLst>
                <a:gs pos="0">
                  <a:srgbClr val="44546A"/>
                </a:gs>
                <a:gs pos="100000">
                  <a:srgbClr val="44546A"/>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TLSHAPE_TB_00000000000000000000000000000000_ElapsedTime">
              <a:extLst>
                <a:ext uri="{FF2B5EF4-FFF2-40B4-BE49-F238E27FC236}">
                  <a16:creationId xmlns:a16="http://schemas.microsoft.com/office/drawing/2014/main" id="{EBA4A8D2-ED0A-9B63-1D88-01ABC16CF188}"/>
                </a:ext>
              </a:extLst>
            </p:cNvPr>
            <p:cNvSpPr/>
            <p:nvPr>
              <p:custDataLst>
                <p:tags r:id="rId14"/>
              </p:custDataLst>
            </p:nvPr>
          </p:nvSpPr>
          <p:spPr>
            <a:xfrm>
              <a:off x="2019935" y="2787192"/>
              <a:ext cx="4013200" cy="76200"/>
            </a:xfrm>
            <a:prstGeom prst="rect">
              <a:avLst/>
            </a:prstGeom>
            <a:solidFill>
              <a:srgbClr val="FF0000">
                <a:alpha val="74902"/>
              </a:srgbClr>
            </a:solidFill>
            <a:ln w="12700" cap="flat" cmpd="sng" algn="ctr">
              <a:noFill/>
              <a:prstDash val="solid"/>
              <a:miter lim="800000"/>
            </a:ln>
            <a:effectLst/>
            <a:scene3d>
              <a:camera prst="orthographicFront"/>
              <a:lightRig rig="threePt" dir="t"/>
            </a:scene3d>
            <a:sp3d>
              <a:bevelT w="12700" h="139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TLSHAPE_TB_00000000000000000000000000000000_TodayMarkerShape">
              <a:extLst>
                <a:ext uri="{FF2B5EF4-FFF2-40B4-BE49-F238E27FC236}">
                  <a16:creationId xmlns:a16="http://schemas.microsoft.com/office/drawing/2014/main" id="{0DAE2EAE-F305-D55E-A263-0C5838F65FDB}"/>
                </a:ext>
              </a:extLst>
            </p:cNvPr>
            <p:cNvSpPr/>
            <p:nvPr>
              <p:custDataLst>
                <p:tags r:id="rId15"/>
              </p:custDataLst>
            </p:nvPr>
          </p:nvSpPr>
          <p:spPr>
            <a:xfrm>
              <a:off x="5972710" y="2863392"/>
              <a:ext cx="114300" cy="127000"/>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TLSHAPE_TB_00000000000000000000000000000000_TodayMarkerText">
              <a:extLst>
                <a:ext uri="{FF2B5EF4-FFF2-40B4-BE49-F238E27FC236}">
                  <a16:creationId xmlns:a16="http://schemas.microsoft.com/office/drawing/2014/main" id="{546F2FB6-3603-ACB1-6B45-60C87ED4FA8F}"/>
                </a:ext>
              </a:extLst>
            </p:cNvPr>
            <p:cNvSpPr txBox="1"/>
            <p:nvPr>
              <p:custDataLst>
                <p:tags r:id="rId16"/>
              </p:custDataLst>
            </p:nvPr>
          </p:nvSpPr>
          <p:spPr>
            <a:xfrm>
              <a:off x="5847010" y="2990392"/>
              <a:ext cx="368300" cy="186055"/>
            </a:xfrm>
            <a:prstGeom prst="rect">
              <a:avLst/>
            </a:prstGeom>
            <a:noFill/>
          </p:spPr>
          <p:txBody>
            <a:bodyPr vert="horz" wrap="none" lIns="0" tIns="0" rIns="0" bIns="0" rtlCol="0" anchor="ctr" anchorCtr="0">
              <a:spAutoFit/>
            </a:bodyPr>
            <a:lstStyle/>
            <a:p>
              <a:pPr algn="ctr"/>
              <a:r>
                <a:rPr lang="en-GB" sz="1200" spc="-12">
                  <a:solidFill>
                    <a:schemeClr val="dk1"/>
                  </a:solidFill>
                  <a:latin typeface="Calibri" panose="020F0502020204030204" pitchFamily="34" charset="0"/>
                </a:rPr>
                <a:t>Today</a:t>
              </a:r>
            </a:p>
          </p:txBody>
        </p:sp>
        <p:sp>
          <p:nvSpPr>
            <p:cNvPr id="20" name="OTLSHAPE_TB_00000000000000000000000000000000_TimescaleInterval1">
              <a:extLst>
                <a:ext uri="{FF2B5EF4-FFF2-40B4-BE49-F238E27FC236}">
                  <a16:creationId xmlns:a16="http://schemas.microsoft.com/office/drawing/2014/main" id="{46F02251-5807-D039-69AE-A28DAA6DE5BF}"/>
                </a:ext>
              </a:extLst>
            </p:cNvPr>
            <p:cNvSpPr txBox="1"/>
            <p:nvPr>
              <p:custDataLst>
                <p:tags r:id="rId17"/>
              </p:custDataLst>
            </p:nvPr>
          </p:nvSpPr>
          <p:spPr>
            <a:xfrm>
              <a:off x="2083435" y="2579865"/>
              <a:ext cx="203200" cy="186055"/>
            </a:xfrm>
            <a:prstGeom prst="rect">
              <a:avLst/>
            </a:prstGeom>
            <a:noFill/>
          </p:spPr>
          <p:txBody>
            <a:bodyPr vert="horz" wrap="none" lIns="0" tIns="0" rIns="0" bIns="0" rtlCol="0" anchor="ctr" anchorCtr="0">
              <a:noAutofit/>
            </a:bodyPr>
            <a:lstStyle/>
            <a:p>
              <a:r>
                <a:rPr lang="en-GB" sz="1200" spc="-20">
                  <a:solidFill>
                    <a:schemeClr val="lt1"/>
                  </a:solidFill>
                  <a:latin typeface="Calibri" panose="020F0502020204030204" pitchFamily="34" charset="0"/>
                </a:rPr>
                <a:t>Jan</a:t>
              </a:r>
            </a:p>
          </p:txBody>
        </p:sp>
        <p:sp>
          <p:nvSpPr>
            <p:cNvPr id="21" name="OTLSHAPE_TB_00000000000000000000000000000000_TimescaleInterval2">
              <a:extLst>
                <a:ext uri="{FF2B5EF4-FFF2-40B4-BE49-F238E27FC236}">
                  <a16:creationId xmlns:a16="http://schemas.microsoft.com/office/drawing/2014/main" id="{EBD3FF14-E346-34E5-8691-1C801D07AECF}"/>
                </a:ext>
              </a:extLst>
            </p:cNvPr>
            <p:cNvSpPr txBox="1"/>
            <p:nvPr>
              <p:custDataLst>
                <p:tags r:id="rId18"/>
              </p:custDataLst>
            </p:nvPr>
          </p:nvSpPr>
          <p:spPr>
            <a:xfrm>
              <a:off x="4055917" y="2571292"/>
              <a:ext cx="219227" cy="186055"/>
            </a:xfrm>
            <a:prstGeom prst="rect">
              <a:avLst/>
            </a:prstGeom>
            <a:noFill/>
          </p:spPr>
          <p:txBody>
            <a:bodyPr vert="horz" wrap="none" lIns="0" tIns="0" rIns="0" bIns="0" rtlCol="0" anchor="ctr" anchorCtr="0">
              <a:noAutofit/>
            </a:bodyPr>
            <a:lstStyle/>
            <a:p>
              <a:r>
                <a:rPr lang="en-GB" sz="1200" spc="-18">
                  <a:solidFill>
                    <a:schemeClr val="lt1"/>
                  </a:solidFill>
                  <a:latin typeface="Calibri" panose="020F0502020204030204" pitchFamily="34" charset="0"/>
                </a:rPr>
                <a:t>Feb</a:t>
              </a:r>
            </a:p>
          </p:txBody>
        </p:sp>
        <p:sp>
          <p:nvSpPr>
            <p:cNvPr id="22" name="OTLSHAPE_TB_00000000000000000000000000000000_TimescaleInterval3">
              <a:extLst>
                <a:ext uri="{FF2B5EF4-FFF2-40B4-BE49-F238E27FC236}">
                  <a16:creationId xmlns:a16="http://schemas.microsoft.com/office/drawing/2014/main" id="{228860FF-9CB4-5878-AE04-06AABD9DCB23}"/>
                </a:ext>
              </a:extLst>
            </p:cNvPr>
            <p:cNvSpPr txBox="1"/>
            <p:nvPr>
              <p:custDataLst>
                <p:tags r:id="rId19"/>
              </p:custDataLst>
            </p:nvPr>
          </p:nvSpPr>
          <p:spPr>
            <a:xfrm>
              <a:off x="6167435" y="2579865"/>
              <a:ext cx="255776" cy="186055"/>
            </a:xfrm>
            <a:prstGeom prst="rect">
              <a:avLst/>
            </a:prstGeom>
            <a:noFill/>
          </p:spPr>
          <p:txBody>
            <a:bodyPr vert="horz" wrap="none" lIns="0" tIns="0" rIns="0" bIns="0" rtlCol="0" anchor="ctr" anchorCtr="0">
              <a:noAutofit/>
            </a:bodyPr>
            <a:lstStyle/>
            <a:p>
              <a:r>
                <a:rPr lang="en-GB" sz="1200" spc="-18">
                  <a:solidFill>
                    <a:schemeClr val="lt1"/>
                  </a:solidFill>
                  <a:latin typeface="Calibri" panose="020F0502020204030204" pitchFamily="34" charset="0"/>
                </a:rPr>
                <a:t>Mar</a:t>
              </a:r>
            </a:p>
          </p:txBody>
        </p:sp>
        <p:sp>
          <p:nvSpPr>
            <p:cNvPr id="23" name="OTLSHAPE_TB_00000000000000000000000000000000_TimescaleInterval4">
              <a:extLst>
                <a:ext uri="{FF2B5EF4-FFF2-40B4-BE49-F238E27FC236}">
                  <a16:creationId xmlns:a16="http://schemas.microsoft.com/office/drawing/2014/main" id="{A5900183-5005-CCB8-880B-04B3977D609B}"/>
                </a:ext>
              </a:extLst>
            </p:cNvPr>
            <p:cNvSpPr txBox="1"/>
            <p:nvPr>
              <p:custDataLst>
                <p:tags r:id="rId20"/>
              </p:custDataLst>
            </p:nvPr>
          </p:nvSpPr>
          <p:spPr>
            <a:xfrm>
              <a:off x="8313265" y="2579865"/>
              <a:ext cx="219740" cy="186055"/>
            </a:xfrm>
            <a:prstGeom prst="rect">
              <a:avLst/>
            </a:prstGeom>
            <a:noFill/>
          </p:spPr>
          <p:txBody>
            <a:bodyPr vert="horz" wrap="none" lIns="0" tIns="0" rIns="0" bIns="0" rtlCol="0" anchor="ctr" anchorCtr="0">
              <a:noAutofit/>
            </a:bodyPr>
            <a:lstStyle/>
            <a:p>
              <a:r>
                <a:rPr lang="en-GB" sz="1200" spc="-18">
                  <a:solidFill>
                    <a:schemeClr val="lt1"/>
                  </a:solidFill>
                  <a:latin typeface="Calibri" panose="020F0502020204030204" pitchFamily="34" charset="0"/>
                </a:rPr>
                <a:t>Apr</a:t>
              </a:r>
            </a:p>
          </p:txBody>
        </p:sp>
        <p:sp>
          <p:nvSpPr>
            <p:cNvPr id="24" name="OTLSHAPE_TB_00000000000000000000000000000000_TimescaleInterval5">
              <a:extLst>
                <a:ext uri="{FF2B5EF4-FFF2-40B4-BE49-F238E27FC236}">
                  <a16:creationId xmlns:a16="http://schemas.microsoft.com/office/drawing/2014/main" id="{CCDEE21E-3198-0FF0-8B92-46D49173311E}"/>
                </a:ext>
              </a:extLst>
            </p:cNvPr>
            <p:cNvSpPr txBox="1"/>
            <p:nvPr>
              <p:custDataLst>
                <p:tags r:id="rId21"/>
              </p:custDataLst>
            </p:nvPr>
          </p:nvSpPr>
          <p:spPr>
            <a:xfrm>
              <a:off x="10389875" y="2579865"/>
              <a:ext cx="268150" cy="186055"/>
            </a:xfrm>
            <a:prstGeom prst="rect">
              <a:avLst/>
            </a:prstGeom>
            <a:noFill/>
          </p:spPr>
          <p:txBody>
            <a:bodyPr vert="horz" wrap="none" lIns="0" tIns="0" rIns="0" bIns="0" rtlCol="0" anchor="ctr" anchorCtr="0">
              <a:noAutofit/>
            </a:bodyPr>
            <a:lstStyle/>
            <a:p>
              <a:r>
                <a:rPr lang="en-GB" sz="1200" spc="-18">
                  <a:solidFill>
                    <a:schemeClr val="lt1"/>
                  </a:solidFill>
                  <a:latin typeface="Calibri" panose="020F0502020204030204" pitchFamily="34" charset="0"/>
                </a:rPr>
                <a:t>May</a:t>
              </a:r>
            </a:p>
          </p:txBody>
        </p:sp>
        <p:cxnSp>
          <p:nvCxnSpPr>
            <p:cNvPr id="25" name="OTLSHAPE_TB_00000000000000000000000000000000_Separator1">
              <a:extLst>
                <a:ext uri="{FF2B5EF4-FFF2-40B4-BE49-F238E27FC236}">
                  <a16:creationId xmlns:a16="http://schemas.microsoft.com/office/drawing/2014/main" id="{922FFDD0-2D71-5808-D8EE-9CD74BF10BCC}"/>
                </a:ext>
              </a:extLst>
            </p:cNvPr>
            <p:cNvCxnSpPr/>
            <p:nvPr>
              <p:custDataLst>
                <p:tags r:id="rId22"/>
              </p:custDataLst>
            </p:nvPr>
          </p:nvCxnSpPr>
          <p:spPr>
            <a:xfrm>
              <a:off x="4165765" y="2571292"/>
              <a:ext cx="0" cy="2032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OTLSHAPE_TB_00000000000000000000000000000000_Separator2">
              <a:extLst>
                <a:ext uri="{FF2B5EF4-FFF2-40B4-BE49-F238E27FC236}">
                  <a16:creationId xmlns:a16="http://schemas.microsoft.com/office/drawing/2014/main" id="{760B2521-F75B-B5F0-41CA-255D098B8113}"/>
                </a:ext>
              </a:extLst>
            </p:cNvPr>
            <p:cNvCxnSpPr/>
            <p:nvPr>
              <p:custDataLst>
                <p:tags r:id="rId23"/>
              </p:custDataLst>
            </p:nvPr>
          </p:nvCxnSpPr>
          <p:spPr>
            <a:xfrm>
              <a:off x="6103934" y="2571292"/>
              <a:ext cx="0" cy="2032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OTLSHAPE_TB_00000000000000000000000000000000_Separator3">
              <a:extLst>
                <a:ext uri="{FF2B5EF4-FFF2-40B4-BE49-F238E27FC236}">
                  <a16:creationId xmlns:a16="http://schemas.microsoft.com/office/drawing/2014/main" id="{C557300F-65CD-9D12-5F26-17FDD95F4343}"/>
                </a:ext>
              </a:extLst>
            </p:cNvPr>
            <p:cNvCxnSpPr/>
            <p:nvPr>
              <p:custDataLst>
                <p:tags r:id="rId24"/>
              </p:custDataLst>
            </p:nvPr>
          </p:nvCxnSpPr>
          <p:spPr>
            <a:xfrm>
              <a:off x="8249765" y="2571292"/>
              <a:ext cx="0" cy="2032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OTLSHAPE_TB_00000000000000000000000000000000_Separator4">
              <a:extLst>
                <a:ext uri="{FF2B5EF4-FFF2-40B4-BE49-F238E27FC236}">
                  <a16:creationId xmlns:a16="http://schemas.microsoft.com/office/drawing/2014/main" id="{D39AF1B8-85C6-BFD1-FCD8-3C2166F22362}"/>
                </a:ext>
              </a:extLst>
            </p:cNvPr>
            <p:cNvCxnSpPr/>
            <p:nvPr>
              <p:custDataLst>
                <p:tags r:id="rId25"/>
              </p:custDataLst>
            </p:nvPr>
          </p:nvCxnSpPr>
          <p:spPr>
            <a:xfrm>
              <a:off x="10326374" y="2571292"/>
              <a:ext cx="0" cy="2032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TLSHAPE_T_067aa68553184f0ebd112fc72ac80b00_Shape">
              <a:extLst>
                <a:ext uri="{FF2B5EF4-FFF2-40B4-BE49-F238E27FC236}">
                  <a16:creationId xmlns:a16="http://schemas.microsoft.com/office/drawing/2014/main" id="{65EE8DB5-E998-4A49-40ED-776EBAD01A81}"/>
                </a:ext>
              </a:extLst>
            </p:cNvPr>
            <p:cNvSpPr/>
            <p:nvPr>
              <p:custDataLst>
                <p:tags r:id="rId26"/>
              </p:custDataLst>
            </p:nvPr>
          </p:nvSpPr>
          <p:spPr>
            <a:xfrm>
              <a:off x="3874775" y="3358316"/>
              <a:ext cx="6515100" cy="203200"/>
            </a:xfrm>
            <a:prstGeom prst="rect">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TLSHAPE_T_e50926de86e24eb6824384ea67d3a55a_Shape">
              <a:extLst>
                <a:ext uri="{FF2B5EF4-FFF2-40B4-BE49-F238E27FC236}">
                  <a16:creationId xmlns:a16="http://schemas.microsoft.com/office/drawing/2014/main" id="{AEF8E0AE-8791-A152-DE35-7D4EAF90E612}"/>
                </a:ext>
              </a:extLst>
            </p:cNvPr>
            <p:cNvSpPr/>
            <p:nvPr>
              <p:custDataLst>
                <p:tags r:id="rId27"/>
              </p:custDataLst>
            </p:nvPr>
          </p:nvSpPr>
          <p:spPr>
            <a:xfrm>
              <a:off x="4002151" y="3646347"/>
              <a:ext cx="76200" cy="203200"/>
            </a:xfrm>
            <a:prstGeom prst="rect">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TLSHAPE_T_7d2f292df5b64204809f62d7e093c4f9_Shape">
              <a:extLst>
                <a:ext uri="{FF2B5EF4-FFF2-40B4-BE49-F238E27FC236}">
                  <a16:creationId xmlns:a16="http://schemas.microsoft.com/office/drawing/2014/main" id="{A6E9D2E3-FF41-B032-88F1-8B00737B4A89}"/>
                </a:ext>
              </a:extLst>
            </p:cNvPr>
            <p:cNvSpPr/>
            <p:nvPr>
              <p:custDataLst>
                <p:tags r:id="rId28"/>
              </p:custDataLst>
            </p:nvPr>
          </p:nvSpPr>
          <p:spPr>
            <a:xfrm>
              <a:off x="4348253" y="3913047"/>
              <a:ext cx="76200" cy="203200"/>
            </a:xfrm>
            <a:prstGeom prst="rect">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TLSHAPE_T_afa72828b269477cbd79ccd7bc757558_Shape">
              <a:extLst>
                <a:ext uri="{FF2B5EF4-FFF2-40B4-BE49-F238E27FC236}">
                  <a16:creationId xmlns:a16="http://schemas.microsoft.com/office/drawing/2014/main" id="{CEE2830C-66AB-494C-6D8A-81C2772C20EA}"/>
                </a:ext>
              </a:extLst>
            </p:cNvPr>
            <p:cNvSpPr/>
            <p:nvPr>
              <p:custDataLst>
                <p:tags r:id="rId29"/>
              </p:custDataLst>
            </p:nvPr>
          </p:nvSpPr>
          <p:spPr>
            <a:xfrm>
              <a:off x="4832795" y="4179747"/>
              <a:ext cx="76200" cy="203200"/>
            </a:xfrm>
            <a:prstGeom prst="rect">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TLSHAPE_T_7e81c584751943d4a833d5f84020005b_Shape">
              <a:extLst>
                <a:ext uri="{FF2B5EF4-FFF2-40B4-BE49-F238E27FC236}">
                  <a16:creationId xmlns:a16="http://schemas.microsoft.com/office/drawing/2014/main" id="{D065CBF6-AF48-199E-8F20-B97727EADA56}"/>
                </a:ext>
              </a:extLst>
            </p:cNvPr>
            <p:cNvSpPr/>
            <p:nvPr>
              <p:custDataLst>
                <p:tags r:id="rId30"/>
              </p:custDataLst>
            </p:nvPr>
          </p:nvSpPr>
          <p:spPr>
            <a:xfrm>
              <a:off x="5455778" y="4446447"/>
              <a:ext cx="76200" cy="203200"/>
            </a:xfrm>
            <a:prstGeom prst="rect">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TLSHAPE_T_8fb073e8dedf40959d0ed8abac13365d_Shape">
              <a:extLst>
                <a:ext uri="{FF2B5EF4-FFF2-40B4-BE49-F238E27FC236}">
                  <a16:creationId xmlns:a16="http://schemas.microsoft.com/office/drawing/2014/main" id="{FC9BDF09-DB22-8A5C-1287-E09F94B530CA}"/>
                </a:ext>
              </a:extLst>
            </p:cNvPr>
            <p:cNvSpPr/>
            <p:nvPr>
              <p:custDataLst>
                <p:tags r:id="rId31"/>
              </p:custDataLst>
            </p:nvPr>
          </p:nvSpPr>
          <p:spPr>
            <a:xfrm>
              <a:off x="5801880" y="4713147"/>
              <a:ext cx="76200" cy="203200"/>
            </a:xfrm>
            <a:prstGeom prst="rect">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TLSHAPE_T_0c775352504a4d278f213ffb37066c57_Shape">
              <a:extLst>
                <a:ext uri="{FF2B5EF4-FFF2-40B4-BE49-F238E27FC236}">
                  <a16:creationId xmlns:a16="http://schemas.microsoft.com/office/drawing/2014/main" id="{BCA09F33-C3A4-2498-3043-D43865E4E7E9}"/>
                </a:ext>
              </a:extLst>
            </p:cNvPr>
            <p:cNvSpPr/>
            <p:nvPr>
              <p:custDataLst>
                <p:tags r:id="rId32"/>
              </p:custDataLst>
            </p:nvPr>
          </p:nvSpPr>
          <p:spPr>
            <a:xfrm>
              <a:off x="6078761" y="4979847"/>
              <a:ext cx="76200" cy="203200"/>
            </a:xfrm>
            <a:prstGeom prst="rect">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TLSHAPE_T_a3d605bdfe1a4d65bf561bbe711c5ebf_Shape">
              <a:extLst>
                <a:ext uri="{FF2B5EF4-FFF2-40B4-BE49-F238E27FC236}">
                  <a16:creationId xmlns:a16="http://schemas.microsoft.com/office/drawing/2014/main" id="{03707FF2-4525-1F1A-E48F-3C0CD26CBDD2}"/>
                </a:ext>
              </a:extLst>
            </p:cNvPr>
            <p:cNvSpPr/>
            <p:nvPr>
              <p:custDataLst>
                <p:tags r:id="rId33"/>
              </p:custDataLst>
            </p:nvPr>
          </p:nvSpPr>
          <p:spPr>
            <a:xfrm>
              <a:off x="6770964" y="5246547"/>
              <a:ext cx="76200" cy="203200"/>
            </a:xfrm>
            <a:prstGeom prst="rect">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TLSHAPE_T_6d70098af1a04477bbd3e964c957faf5_Shape">
              <a:extLst>
                <a:ext uri="{FF2B5EF4-FFF2-40B4-BE49-F238E27FC236}">
                  <a16:creationId xmlns:a16="http://schemas.microsoft.com/office/drawing/2014/main" id="{6C693FC7-57A1-9473-C51B-FFE055DCE945}"/>
                </a:ext>
              </a:extLst>
            </p:cNvPr>
            <p:cNvSpPr/>
            <p:nvPr>
              <p:custDataLst>
                <p:tags r:id="rId34"/>
              </p:custDataLst>
            </p:nvPr>
          </p:nvSpPr>
          <p:spPr>
            <a:xfrm>
              <a:off x="7186286" y="5513247"/>
              <a:ext cx="76200" cy="203200"/>
            </a:xfrm>
            <a:prstGeom prst="rect">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TLSHAPE_T_28ea6fe5773f47fe808b81b9d182ee5f_Shape">
              <a:extLst>
                <a:ext uri="{FF2B5EF4-FFF2-40B4-BE49-F238E27FC236}">
                  <a16:creationId xmlns:a16="http://schemas.microsoft.com/office/drawing/2014/main" id="{B37325F3-CFD8-C82A-9B89-D537A424F8A8}"/>
                </a:ext>
              </a:extLst>
            </p:cNvPr>
            <p:cNvSpPr/>
            <p:nvPr>
              <p:custDataLst>
                <p:tags r:id="rId35"/>
              </p:custDataLst>
            </p:nvPr>
          </p:nvSpPr>
          <p:spPr>
            <a:xfrm>
              <a:off x="8986015" y="5779947"/>
              <a:ext cx="76200" cy="203200"/>
            </a:xfrm>
            <a:prstGeom prst="rect">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TLSHAPE_T_067aa68553184f0ebd112fc72ac80b00_JoinedDate">
              <a:extLst>
                <a:ext uri="{FF2B5EF4-FFF2-40B4-BE49-F238E27FC236}">
                  <a16:creationId xmlns:a16="http://schemas.microsoft.com/office/drawing/2014/main" id="{62D7D765-DB9E-1EF8-D14E-B84BFACF8811}"/>
                </a:ext>
              </a:extLst>
            </p:cNvPr>
            <p:cNvSpPr txBox="1"/>
            <p:nvPr>
              <p:custDataLst>
                <p:tags r:id="rId36"/>
              </p:custDataLst>
            </p:nvPr>
          </p:nvSpPr>
          <p:spPr>
            <a:xfrm>
              <a:off x="10515568" y="3403735"/>
              <a:ext cx="749300" cy="155025"/>
            </a:xfrm>
            <a:prstGeom prst="rect">
              <a:avLst/>
            </a:prstGeom>
            <a:noFill/>
          </p:spPr>
          <p:txBody>
            <a:bodyPr vert="horz" wrap="square" lIns="0" tIns="0" rIns="0" bIns="0" rtlCol="0" anchor="ctr" anchorCtr="0">
              <a:spAutoFit/>
            </a:bodyPr>
            <a:lstStyle/>
            <a:p>
              <a:r>
                <a:rPr lang="en-GB" sz="1000" spc="-4">
                  <a:solidFill>
                    <a:schemeClr val="dk2"/>
                  </a:solidFill>
                  <a:latin typeface="Calibri" panose="020F0502020204030204" pitchFamily="34" charset="0"/>
                </a:rPr>
                <a:t>Jan 29 - May 2</a:t>
              </a:r>
            </a:p>
          </p:txBody>
        </p:sp>
        <p:sp>
          <p:nvSpPr>
            <p:cNvPr id="40" name="OTLSHAPE_T_067aa68553184f0ebd112fc72ac80b00_Title">
              <a:extLst>
                <a:ext uri="{FF2B5EF4-FFF2-40B4-BE49-F238E27FC236}">
                  <a16:creationId xmlns:a16="http://schemas.microsoft.com/office/drawing/2014/main" id="{DD382BF1-8013-009C-D844-2199D50F06DE}"/>
                </a:ext>
              </a:extLst>
            </p:cNvPr>
            <p:cNvSpPr txBox="1"/>
            <p:nvPr>
              <p:custDataLst>
                <p:tags r:id="rId37"/>
              </p:custDataLst>
            </p:nvPr>
          </p:nvSpPr>
          <p:spPr>
            <a:xfrm>
              <a:off x="1277070" y="3395988"/>
              <a:ext cx="419100" cy="170519"/>
            </a:xfrm>
            <a:prstGeom prst="rect">
              <a:avLst/>
            </a:prstGeom>
            <a:noFill/>
          </p:spPr>
          <p:txBody>
            <a:bodyPr vert="horz" wrap="square" lIns="0" tIns="0" rIns="0" bIns="0" rtlCol="0" anchor="ctr" anchorCtr="0">
              <a:spAutoFit/>
            </a:bodyPr>
            <a:lstStyle/>
            <a:p>
              <a:r>
                <a:rPr lang="en-GB" sz="1100" b="1" spc="-8">
                  <a:solidFill>
                    <a:schemeClr val="dk1"/>
                  </a:solidFill>
                  <a:latin typeface="Calibri" panose="020F0502020204030204" pitchFamily="34" charset="0"/>
                </a:rPr>
                <a:t>project</a:t>
              </a:r>
            </a:p>
          </p:txBody>
        </p:sp>
        <p:sp>
          <p:nvSpPr>
            <p:cNvPr id="41" name="OTLSHAPE_T_e50926de86e24eb6824384ea67d3a55a_JoinedDate">
              <a:extLst>
                <a:ext uri="{FF2B5EF4-FFF2-40B4-BE49-F238E27FC236}">
                  <a16:creationId xmlns:a16="http://schemas.microsoft.com/office/drawing/2014/main" id="{D3CCB201-F5FB-7FD3-542A-2A9C8FD947B7}"/>
                </a:ext>
              </a:extLst>
            </p:cNvPr>
            <p:cNvSpPr txBox="1"/>
            <p:nvPr>
              <p:custDataLst>
                <p:tags r:id="rId38"/>
              </p:custDataLst>
            </p:nvPr>
          </p:nvSpPr>
          <p:spPr>
            <a:xfrm>
              <a:off x="4122123" y="3670435"/>
              <a:ext cx="330200" cy="155025"/>
            </a:xfrm>
            <a:prstGeom prst="rect">
              <a:avLst/>
            </a:prstGeom>
            <a:noFill/>
          </p:spPr>
          <p:txBody>
            <a:bodyPr vert="horz" wrap="square" lIns="0" tIns="0" rIns="0" bIns="0" rtlCol="0" anchor="ctr" anchorCtr="0">
              <a:spAutoFit/>
            </a:bodyPr>
            <a:lstStyle/>
            <a:p>
              <a:r>
                <a:rPr lang="en-GB" sz="1000" spc="-6">
                  <a:solidFill>
                    <a:schemeClr val="dk2"/>
                  </a:solidFill>
                  <a:latin typeface="Calibri" panose="020F0502020204030204" pitchFamily="34" charset="0"/>
                </a:rPr>
                <a:t>Jan 30</a:t>
              </a:r>
            </a:p>
          </p:txBody>
        </p:sp>
        <p:sp>
          <p:nvSpPr>
            <p:cNvPr id="42" name="OTLSHAPE_T_e50926de86e24eb6824384ea67d3a55a_Title">
              <a:extLst>
                <a:ext uri="{FF2B5EF4-FFF2-40B4-BE49-F238E27FC236}">
                  <a16:creationId xmlns:a16="http://schemas.microsoft.com/office/drawing/2014/main" id="{836B423C-1F55-AC19-5CCE-ED10FB575B12}"/>
                </a:ext>
              </a:extLst>
            </p:cNvPr>
            <p:cNvSpPr txBox="1"/>
            <p:nvPr>
              <p:custDataLst>
                <p:tags r:id="rId39"/>
              </p:custDataLst>
            </p:nvPr>
          </p:nvSpPr>
          <p:spPr>
            <a:xfrm>
              <a:off x="1277070" y="3662688"/>
              <a:ext cx="596900" cy="170519"/>
            </a:xfrm>
            <a:prstGeom prst="rect">
              <a:avLst/>
            </a:prstGeom>
            <a:noFill/>
          </p:spPr>
          <p:txBody>
            <a:bodyPr vert="horz" wrap="square" lIns="0" tIns="0" rIns="0" bIns="0" rtlCol="0" anchor="ctr" anchorCtr="0">
              <a:spAutoFit/>
            </a:bodyPr>
            <a:lstStyle/>
            <a:p>
              <a:r>
                <a:rPr lang="en-GB" sz="1100" b="1" spc="-8">
                  <a:solidFill>
                    <a:schemeClr val="dk1"/>
                  </a:solidFill>
                  <a:latin typeface="Calibri" panose="020F0502020204030204" pitchFamily="34" charset="0"/>
                </a:rPr>
                <a:t>Reasearch</a:t>
              </a:r>
            </a:p>
          </p:txBody>
        </p:sp>
        <p:sp>
          <p:nvSpPr>
            <p:cNvPr id="43" name="OTLSHAPE_T_7d2f292df5b64204809f62d7e093c4f9_JoinedDate">
              <a:extLst>
                <a:ext uri="{FF2B5EF4-FFF2-40B4-BE49-F238E27FC236}">
                  <a16:creationId xmlns:a16="http://schemas.microsoft.com/office/drawing/2014/main" id="{EAC7826D-9A2B-F70C-4F6C-1AE546973B56}"/>
                </a:ext>
              </a:extLst>
            </p:cNvPr>
            <p:cNvSpPr txBox="1"/>
            <p:nvPr>
              <p:custDataLst>
                <p:tags r:id="rId40"/>
              </p:custDataLst>
            </p:nvPr>
          </p:nvSpPr>
          <p:spPr>
            <a:xfrm>
              <a:off x="4468225" y="3937135"/>
              <a:ext cx="292100" cy="155025"/>
            </a:xfrm>
            <a:prstGeom prst="rect">
              <a:avLst/>
            </a:prstGeom>
            <a:noFill/>
          </p:spPr>
          <p:txBody>
            <a:bodyPr vert="horz" wrap="square" lIns="0" tIns="0" rIns="0" bIns="0" rtlCol="0" anchor="ctr" anchorCtr="0">
              <a:spAutoFit/>
            </a:bodyPr>
            <a:lstStyle/>
            <a:p>
              <a:r>
                <a:rPr lang="en-GB" sz="1000" spc="-10">
                  <a:solidFill>
                    <a:schemeClr val="dk2"/>
                  </a:solidFill>
                  <a:latin typeface="Calibri" panose="020F0502020204030204" pitchFamily="34" charset="0"/>
                </a:rPr>
                <a:t>Feb 4</a:t>
              </a:r>
            </a:p>
          </p:txBody>
        </p:sp>
        <p:sp>
          <p:nvSpPr>
            <p:cNvPr id="44" name="OTLSHAPE_T_7d2f292df5b64204809f62d7e093c4f9_Title">
              <a:extLst>
                <a:ext uri="{FF2B5EF4-FFF2-40B4-BE49-F238E27FC236}">
                  <a16:creationId xmlns:a16="http://schemas.microsoft.com/office/drawing/2014/main" id="{D0B84BB9-7636-8ABA-D2EC-65AE4CFBB547}"/>
                </a:ext>
              </a:extLst>
            </p:cNvPr>
            <p:cNvSpPr txBox="1"/>
            <p:nvPr>
              <p:custDataLst>
                <p:tags r:id="rId41"/>
              </p:custDataLst>
            </p:nvPr>
          </p:nvSpPr>
          <p:spPr>
            <a:xfrm>
              <a:off x="1277070" y="3929388"/>
              <a:ext cx="990600" cy="170519"/>
            </a:xfrm>
            <a:prstGeom prst="rect">
              <a:avLst/>
            </a:prstGeom>
            <a:noFill/>
          </p:spPr>
          <p:txBody>
            <a:bodyPr vert="horz" wrap="square" lIns="0" tIns="0" rIns="0" bIns="0" rtlCol="0" anchor="ctr" anchorCtr="0">
              <a:spAutoFit/>
            </a:bodyPr>
            <a:lstStyle/>
            <a:p>
              <a:r>
                <a:rPr lang="en-GB" sz="1100" b="1" spc="-6">
                  <a:solidFill>
                    <a:schemeClr val="dk1"/>
                  </a:solidFill>
                  <a:latin typeface="Calibri" panose="020F0502020204030204" pitchFamily="34" charset="0"/>
                </a:rPr>
                <a:t>read in fasta files</a:t>
              </a:r>
            </a:p>
          </p:txBody>
        </p:sp>
        <p:sp>
          <p:nvSpPr>
            <p:cNvPr id="45" name="OTLSHAPE_T_afa72828b269477cbd79ccd7bc757558_JoinedDate">
              <a:extLst>
                <a:ext uri="{FF2B5EF4-FFF2-40B4-BE49-F238E27FC236}">
                  <a16:creationId xmlns:a16="http://schemas.microsoft.com/office/drawing/2014/main" id="{F2B83381-CB0A-9CAB-4714-B9A20A06C5D4}"/>
                </a:ext>
              </a:extLst>
            </p:cNvPr>
            <p:cNvSpPr txBox="1"/>
            <p:nvPr>
              <p:custDataLst>
                <p:tags r:id="rId42"/>
              </p:custDataLst>
            </p:nvPr>
          </p:nvSpPr>
          <p:spPr>
            <a:xfrm>
              <a:off x="4952767" y="4203835"/>
              <a:ext cx="355600" cy="155025"/>
            </a:xfrm>
            <a:prstGeom prst="rect">
              <a:avLst/>
            </a:prstGeom>
            <a:noFill/>
          </p:spPr>
          <p:txBody>
            <a:bodyPr vert="horz" wrap="square" lIns="0" tIns="0" rIns="0" bIns="0" rtlCol="0" anchor="ctr" anchorCtr="0">
              <a:spAutoFit/>
            </a:bodyPr>
            <a:lstStyle/>
            <a:p>
              <a:r>
                <a:rPr lang="en-GB" sz="1000" spc="-8">
                  <a:solidFill>
                    <a:schemeClr val="dk2"/>
                  </a:solidFill>
                  <a:latin typeface="Calibri" panose="020F0502020204030204" pitchFamily="34" charset="0"/>
                </a:rPr>
                <a:t>Feb 11</a:t>
              </a:r>
            </a:p>
          </p:txBody>
        </p:sp>
        <p:sp>
          <p:nvSpPr>
            <p:cNvPr id="46" name="OTLSHAPE_T_afa72828b269477cbd79ccd7bc757558_Title">
              <a:extLst>
                <a:ext uri="{FF2B5EF4-FFF2-40B4-BE49-F238E27FC236}">
                  <a16:creationId xmlns:a16="http://schemas.microsoft.com/office/drawing/2014/main" id="{8515B3FB-A610-0DAE-E3B9-B2355B219223}"/>
                </a:ext>
              </a:extLst>
            </p:cNvPr>
            <p:cNvSpPr txBox="1"/>
            <p:nvPr>
              <p:custDataLst>
                <p:tags r:id="rId43"/>
              </p:custDataLst>
            </p:nvPr>
          </p:nvSpPr>
          <p:spPr>
            <a:xfrm>
              <a:off x="1277070" y="4196088"/>
              <a:ext cx="863600" cy="170519"/>
            </a:xfrm>
            <a:prstGeom prst="rect">
              <a:avLst/>
            </a:prstGeom>
            <a:noFill/>
          </p:spPr>
          <p:txBody>
            <a:bodyPr vert="horz" wrap="square" lIns="0" tIns="0" rIns="0" bIns="0" rtlCol="0" anchor="ctr" anchorCtr="0">
              <a:spAutoFit/>
            </a:bodyPr>
            <a:lstStyle/>
            <a:p>
              <a:r>
                <a:rPr lang="en-GB" sz="1100" b="1" spc="-8">
                  <a:solidFill>
                    <a:schemeClr val="dk1"/>
                  </a:solidFill>
                  <a:latin typeface="Calibri" panose="020F0502020204030204" pitchFamily="34" charset="0"/>
                </a:rPr>
                <a:t>read in gff files</a:t>
              </a:r>
            </a:p>
          </p:txBody>
        </p:sp>
        <p:sp>
          <p:nvSpPr>
            <p:cNvPr id="47" name="OTLSHAPE_T_7e81c584751943d4a833d5f84020005b_JoinedDate">
              <a:extLst>
                <a:ext uri="{FF2B5EF4-FFF2-40B4-BE49-F238E27FC236}">
                  <a16:creationId xmlns:a16="http://schemas.microsoft.com/office/drawing/2014/main" id="{A8C23F97-7B28-7CA2-4498-822A2D68F191}"/>
                </a:ext>
              </a:extLst>
            </p:cNvPr>
            <p:cNvSpPr txBox="1"/>
            <p:nvPr>
              <p:custDataLst>
                <p:tags r:id="rId44"/>
              </p:custDataLst>
            </p:nvPr>
          </p:nvSpPr>
          <p:spPr>
            <a:xfrm>
              <a:off x="5061104" y="4470535"/>
              <a:ext cx="355600" cy="155025"/>
            </a:xfrm>
            <a:prstGeom prst="rect">
              <a:avLst/>
            </a:prstGeom>
            <a:noFill/>
          </p:spPr>
          <p:txBody>
            <a:bodyPr vert="horz" wrap="square" lIns="0" tIns="0" rIns="0" bIns="0" rtlCol="0" anchor="ctr" anchorCtr="0">
              <a:spAutoFit/>
            </a:bodyPr>
            <a:lstStyle/>
            <a:p>
              <a:pPr algn="r"/>
              <a:r>
                <a:rPr lang="en-GB" sz="1000" spc="-8">
                  <a:solidFill>
                    <a:schemeClr val="dk2"/>
                  </a:solidFill>
                  <a:latin typeface="Calibri" panose="020F0502020204030204" pitchFamily="34" charset="0"/>
                </a:rPr>
                <a:t>Feb 20</a:t>
              </a:r>
            </a:p>
          </p:txBody>
        </p:sp>
        <p:sp>
          <p:nvSpPr>
            <p:cNvPr id="48" name="OTLSHAPE_T_7e81c584751943d4a833d5f84020005b_Title">
              <a:extLst>
                <a:ext uri="{FF2B5EF4-FFF2-40B4-BE49-F238E27FC236}">
                  <a16:creationId xmlns:a16="http://schemas.microsoft.com/office/drawing/2014/main" id="{01F5A694-08D3-7CE4-A1C4-77DF074D8046}"/>
                </a:ext>
              </a:extLst>
            </p:cNvPr>
            <p:cNvSpPr txBox="1"/>
            <p:nvPr>
              <p:custDataLst>
                <p:tags r:id="rId45"/>
              </p:custDataLst>
            </p:nvPr>
          </p:nvSpPr>
          <p:spPr>
            <a:xfrm>
              <a:off x="1277070" y="4462788"/>
              <a:ext cx="2197100" cy="170519"/>
            </a:xfrm>
            <a:prstGeom prst="rect">
              <a:avLst/>
            </a:prstGeom>
            <a:noFill/>
          </p:spPr>
          <p:txBody>
            <a:bodyPr vert="horz" wrap="square" lIns="0" tIns="0" rIns="0" bIns="0" rtlCol="0" anchor="ctr" anchorCtr="0">
              <a:noAutofit/>
            </a:bodyPr>
            <a:lstStyle/>
            <a:p>
              <a:r>
                <a:rPr lang="en-US" sz="1100" b="1" spc="-6">
                  <a:solidFill>
                    <a:schemeClr val="dk1"/>
                  </a:solidFill>
                  <a:latin typeface="Calibri" panose="020F0502020204030204" pitchFamily="34" charset="0"/>
                </a:rPr>
                <a:t>extract start and stop regions from gff</a:t>
              </a:r>
              <a:endParaRPr lang="en-GB" sz="1100" b="1" spc="-6">
                <a:solidFill>
                  <a:schemeClr val="dk1"/>
                </a:solidFill>
                <a:latin typeface="Calibri" panose="020F0502020204030204" pitchFamily="34" charset="0"/>
              </a:endParaRPr>
            </a:p>
          </p:txBody>
        </p:sp>
        <p:sp>
          <p:nvSpPr>
            <p:cNvPr id="49" name="OTLSHAPE_T_8fb073e8dedf40959d0ed8abac13365d_JoinedDate">
              <a:extLst>
                <a:ext uri="{FF2B5EF4-FFF2-40B4-BE49-F238E27FC236}">
                  <a16:creationId xmlns:a16="http://schemas.microsoft.com/office/drawing/2014/main" id="{A1B22C60-28FD-BEAA-A655-1DD5551962A7}"/>
                </a:ext>
              </a:extLst>
            </p:cNvPr>
            <p:cNvSpPr txBox="1"/>
            <p:nvPr>
              <p:custDataLst>
                <p:tags r:id="rId46"/>
              </p:custDataLst>
            </p:nvPr>
          </p:nvSpPr>
          <p:spPr>
            <a:xfrm>
              <a:off x="5921852" y="4737235"/>
              <a:ext cx="355600" cy="155025"/>
            </a:xfrm>
            <a:prstGeom prst="rect">
              <a:avLst/>
            </a:prstGeom>
            <a:noFill/>
          </p:spPr>
          <p:txBody>
            <a:bodyPr vert="horz" wrap="square" lIns="0" tIns="0" rIns="0" bIns="0" rtlCol="0" anchor="ctr" anchorCtr="0">
              <a:spAutoFit/>
            </a:bodyPr>
            <a:lstStyle/>
            <a:p>
              <a:r>
                <a:rPr lang="en-GB" sz="1000" spc="-8">
                  <a:solidFill>
                    <a:schemeClr val="dk2"/>
                  </a:solidFill>
                  <a:latin typeface="Calibri" panose="020F0502020204030204" pitchFamily="34" charset="0"/>
                </a:rPr>
                <a:t>Feb 25</a:t>
              </a:r>
            </a:p>
          </p:txBody>
        </p:sp>
        <p:sp>
          <p:nvSpPr>
            <p:cNvPr id="50" name="OTLSHAPE_T_8fb073e8dedf40959d0ed8abac13365d_Title">
              <a:extLst>
                <a:ext uri="{FF2B5EF4-FFF2-40B4-BE49-F238E27FC236}">
                  <a16:creationId xmlns:a16="http://schemas.microsoft.com/office/drawing/2014/main" id="{4C2E00D9-2897-497F-439A-9E9B0D6D0CC1}"/>
                </a:ext>
              </a:extLst>
            </p:cNvPr>
            <p:cNvSpPr txBox="1"/>
            <p:nvPr>
              <p:custDataLst>
                <p:tags r:id="rId47"/>
              </p:custDataLst>
            </p:nvPr>
          </p:nvSpPr>
          <p:spPr>
            <a:xfrm>
              <a:off x="1277070" y="4729488"/>
              <a:ext cx="2082800" cy="170519"/>
            </a:xfrm>
            <a:prstGeom prst="rect">
              <a:avLst/>
            </a:prstGeom>
            <a:noFill/>
          </p:spPr>
          <p:txBody>
            <a:bodyPr vert="horz" wrap="square" lIns="0" tIns="0" rIns="0" bIns="0" rtlCol="0" anchor="ctr" anchorCtr="0">
              <a:spAutoFit/>
            </a:bodyPr>
            <a:lstStyle/>
            <a:p>
              <a:r>
                <a:rPr lang="en-US" sz="1100" b="1" spc="-6">
                  <a:solidFill>
                    <a:schemeClr val="dk1"/>
                  </a:solidFill>
                  <a:latin typeface="Calibri" panose="020F0502020204030204" pitchFamily="34" charset="0"/>
                </a:rPr>
                <a:t>reference stop region from fasta file</a:t>
              </a:r>
              <a:endParaRPr lang="en-GB" sz="1100" b="1" spc="-6">
                <a:solidFill>
                  <a:schemeClr val="dk1"/>
                </a:solidFill>
                <a:latin typeface="Calibri" panose="020F0502020204030204" pitchFamily="34" charset="0"/>
              </a:endParaRPr>
            </a:p>
          </p:txBody>
        </p:sp>
        <p:sp>
          <p:nvSpPr>
            <p:cNvPr id="51" name="OTLSHAPE_T_0c775352504a4d278f213ffb37066c57_JoinedDate">
              <a:extLst>
                <a:ext uri="{FF2B5EF4-FFF2-40B4-BE49-F238E27FC236}">
                  <a16:creationId xmlns:a16="http://schemas.microsoft.com/office/drawing/2014/main" id="{D1114E01-BADD-CEA0-6CC5-2D64C5D49EDA}"/>
                </a:ext>
              </a:extLst>
            </p:cNvPr>
            <p:cNvSpPr txBox="1"/>
            <p:nvPr>
              <p:custDataLst>
                <p:tags r:id="rId48"/>
              </p:custDataLst>
            </p:nvPr>
          </p:nvSpPr>
          <p:spPr>
            <a:xfrm>
              <a:off x="6198733" y="5003935"/>
              <a:ext cx="317500" cy="155025"/>
            </a:xfrm>
            <a:prstGeom prst="rect">
              <a:avLst/>
            </a:prstGeom>
            <a:noFill/>
          </p:spPr>
          <p:txBody>
            <a:bodyPr vert="horz" wrap="square" lIns="0" tIns="0" rIns="0" bIns="0" rtlCol="0" anchor="ctr" anchorCtr="0">
              <a:spAutoFit/>
            </a:bodyPr>
            <a:lstStyle/>
            <a:p>
              <a:r>
                <a:rPr lang="en-GB" sz="1000" spc="-4">
                  <a:solidFill>
                    <a:schemeClr val="dk2"/>
                  </a:solidFill>
                  <a:latin typeface="Calibri" panose="020F0502020204030204" pitchFamily="34" charset="0"/>
                </a:rPr>
                <a:t>Mar 1</a:t>
              </a:r>
            </a:p>
          </p:txBody>
        </p:sp>
        <p:sp>
          <p:nvSpPr>
            <p:cNvPr id="52" name="OTLSHAPE_T_0c775352504a4d278f213ffb37066c57_Title">
              <a:extLst>
                <a:ext uri="{FF2B5EF4-FFF2-40B4-BE49-F238E27FC236}">
                  <a16:creationId xmlns:a16="http://schemas.microsoft.com/office/drawing/2014/main" id="{B09C7479-48B6-B1F0-0EFC-06959E9A17D6}"/>
                </a:ext>
              </a:extLst>
            </p:cNvPr>
            <p:cNvSpPr txBox="1"/>
            <p:nvPr>
              <p:custDataLst>
                <p:tags r:id="rId49"/>
              </p:custDataLst>
            </p:nvPr>
          </p:nvSpPr>
          <p:spPr>
            <a:xfrm>
              <a:off x="1277070" y="4996188"/>
              <a:ext cx="1765300" cy="170519"/>
            </a:xfrm>
            <a:prstGeom prst="rect">
              <a:avLst/>
            </a:prstGeom>
            <a:noFill/>
          </p:spPr>
          <p:txBody>
            <a:bodyPr vert="horz" wrap="square" lIns="0" tIns="0" rIns="0" bIns="0" rtlCol="0" anchor="ctr" anchorCtr="0">
              <a:spAutoFit/>
            </a:bodyPr>
            <a:lstStyle/>
            <a:p>
              <a:r>
                <a:rPr lang="en-US" sz="1100" b="1" spc="-4">
                  <a:solidFill>
                    <a:schemeClr val="dk1"/>
                  </a:solidFill>
                  <a:latin typeface="Calibri" panose="020F0502020204030204" pitchFamily="34" charset="0"/>
                </a:rPr>
                <a:t>count tandem stop codon freq</a:t>
              </a:r>
              <a:endParaRPr lang="en-GB" sz="1100" b="1" spc="-4">
                <a:solidFill>
                  <a:schemeClr val="dk1"/>
                </a:solidFill>
                <a:latin typeface="Calibri" panose="020F0502020204030204" pitchFamily="34" charset="0"/>
              </a:endParaRPr>
            </a:p>
          </p:txBody>
        </p:sp>
        <p:sp>
          <p:nvSpPr>
            <p:cNvPr id="53" name="OTLSHAPE_T_a3d605bdfe1a4d65bf561bbe711c5ebf_JoinedDate">
              <a:extLst>
                <a:ext uri="{FF2B5EF4-FFF2-40B4-BE49-F238E27FC236}">
                  <a16:creationId xmlns:a16="http://schemas.microsoft.com/office/drawing/2014/main" id="{2BF792C6-74B6-0521-4658-F452C7288FAA}"/>
                </a:ext>
              </a:extLst>
            </p:cNvPr>
            <p:cNvSpPr txBox="1"/>
            <p:nvPr>
              <p:custDataLst>
                <p:tags r:id="rId50"/>
              </p:custDataLst>
            </p:nvPr>
          </p:nvSpPr>
          <p:spPr>
            <a:xfrm>
              <a:off x="6348986" y="5270635"/>
              <a:ext cx="381000" cy="155025"/>
            </a:xfrm>
            <a:prstGeom prst="rect">
              <a:avLst/>
            </a:prstGeom>
            <a:noFill/>
          </p:spPr>
          <p:txBody>
            <a:bodyPr vert="horz" wrap="square" lIns="0" tIns="0" rIns="0" bIns="0" rtlCol="0" anchor="ctr" anchorCtr="0">
              <a:spAutoFit/>
            </a:bodyPr>
            <a:lstStyle/>
            <a:p>
              <a:pPr algn="r"/>
              <a:r>
                <a:rPr lang="en-GB" sz="1000" spc="-4">
                  <a:solidFill>
                    <a:schemeClr val="dk2"/>
                  </a:solidFill>
                  <a:latin typeface="Calibri" panose="020F0502020204030204" pitchFamily="34" charset="0"/>
                </a:rPr>
                <a:t>Mar 11</a:t>
              </a:r>
            </a:p>
          </p:txBody>
        </p:sp>
        <p:sp>
          <p:nvSpPr>
            <p:cNvPr id="54" name="OTLSHAPE_T_a3d605bdfe1a4d65bf561bbe711c5ebf_Title">
              <a:extLst>
                <a:ext uri="{FF2B5EF4-FFF2-40B4-BE49-F238E27FC236}">
                  <a16:creationId xmlns:a16="http://schemas.microsoft.com/office/drawing/2014/main" id="{0FA34CFF-1787-6B8B-3E62-D051C01195C5}"/>
                </a:ext>
              </a:extLst>
            </p:cNvPr>
            <p:cNvSpPr txBox="1"/>
            <p:nvPr>
              <p:custDataLst>
                <p:tags r:id="rId51"/>
              </p:custDataLst>
            </p:nvPr>
          </p:nvSpPr>
          <p:spPr>
            <a:xfrm>
              <a:off x="1277070" y="5262888"/>
              <a:ext cx="1816100" cy="170519"/>
            </a:xfrm>
            <a:prstGeom prst="rect">
              <a:avLst/>
            </a:prstGeom>
            <a:noFill/>
          </p:spPr>
          <p:txBody>
            <a:bodyPr vert="horz" wrap="square" lIns="0" tIns="0" rIns="0" bIns="0" rtlCol="0" anchor="ctr" anchorCtr="0">
              <a:spAutoFit/>
            </a:bodyPr>
            <a:lstStyle/>
            <a:p>
              <a:r>
                <a:rPr lang="en-GB" sz="1100" b="1" spc="-4">
                  <a:solidFill>
                    <a:schemeClr val="dk1"/>
                  </a:solidFill>
                  <a:latin typeface="Calibri" panose="020F0502020204030204" pitchFamily="34" charset="0"/>
                </a:rPr>
                <a:t>tandem start codon freqencey?</a:t>
              </a:r>
            </a:p>
          </p:txBody>
        </p:sp>
        <p:sp>
          <p:nvSpPr>
            <p:cNvPr id="55" name="OTLSHAPE_T_6d70098af1a04477bbd3e964c957faf5_JoinedDate">
              <a:extLst>
                <a:ext uri="{FF2B5EF4-FFF2-40B4-BE49-F238E27FC236}">
                  <a16:creationId xmlns:a16="http://schemas.microsoft.com/office/drawing/2014/main" id="{99C86653-E19C-1C47-E100-7942962112C9}"/>
                </a:ext>
              </a:extLst>
            </p:cNvPr>
            <p:cNvSpPr txBox="1"/>
            <p:nvPr>
              <p:custDataLst>
                <p:tags r:id="rId52"/>
              </p:custDataLst>
            </p:nvPr>
          </p:nvSpPr>
          <p:spPr>
            <a:xfrm>
              <a:off x="7306259" y="5537335"/>
              <a:ext cx="381000" cy="155025"/>
            </a:xfrm>
            <a:prstGeom prst="rect">
              <a:avLst/>
            </a:prstGeom>
            <a:noFill/>
          </p:spPr>
          <p:txBody>
            <a:bodyPr vert="horz" wrap="square" lIns="0" tIns="0" rIns="0" bIns="0" rtlCol="0" anchor="ctr" anchorCtr="0">
              <a:spAutoFit/>
            </a:bodyPr>
            <a:lstStyle/>
            <a:p>
              <a:r>
                <a:rPr lang="en-GB" sz="1000" spc="-4">
                  <a:solidFill>
                    <a:schemeClr val="dk2"/>
                  </a:solidFill>
                  <a:latin typeface="Calibri" panose="020F0502020204030204" pitchFamily="34" charset="0"/>
                </a:rPr>
                <a:t>Mar 17</a:t>
              </a:r>
            </a:p>
          </p:txBody>
        </p:sp>
        <p:sp>
          <p:nvSpPr>
            <p:cNvPr id="56" name="OTLSHAPE_T_6d70098af1a04477bbd3e964c957faf5_Title">
              <a:extLst>
                <a:ext uri="{FF2B5EF4-FFF2-40B4-BE49-F238E27FC236}">
                  <a16:creationId xmlns:a16="http://schemas.microsoft.com/office/drawing/2014/main" id="{50A9BE13-0A7D-1BEC-2AC3-AF549200216E}"/>
                </a:ext>
              </a:extLst>
            </p:cNvPr>
            <p:cNvSpPr txBox="1"/>
            <p:nvPr>
              <p:custDataLst>
                <p:tags r:id="rId53"/>
              </p:custDataLst>
            </p:nvPr>
          </p:nvSpPr>
          <p:spPr>
            <a:xfrm>
              <a:off x="1277070" y="5529588"/>
              <a:ext cx="1257300" cy="170519"/>
            </a:xfrm>
            <a:prstGeom prst="rect">
              <a:avLst/>
            </a:prstGeom>
            <a:noFill/>
          </p:spPr>
          <p:txBody>
            <a:bodyPr vert="horz" wrap="square" lIns="0" tIns="0" rIns="0" bIns="0" rtlCol="0" anchor="ctr" anchorCtr="0">
              <a:spAutoFit/>
            </a:bodyPr>
            <a:lstStyle/>
            <a:p>
              <a:r>
                <a:rPr lang="en-US" sz="1100" b="1" spc="-6">
                  <a:solidFill>
                    <a:schemeClr val="dk1"/>
                  </a:solidFill>
                  <a:latin typeface="Calibri" panose="020F0502020204030204" pitchFamily="34" charset="0"/>
                </a:rPr>
                <a:t>output data to txt file</a:t>
              </a:r>
              <a:endParaRPr lang="en-GB" sz="1100" b="1" spc="-6">
                <a:solidFill>
                  <a:schemeClr val="dk1"/>
                </a:solidFill>
                <a:latin typeface="Calibri" panose="020F0502020204030204" pitchFamily="34" charset="0"/>
              </a:endParaRPr>
            </a:p>
          </p:txBody>
        </p:sp>
        <p:sp>
          <p:nvSpPr>
            <p:cNvPr id="57" name="OTLSHAPE_T_28ea6fe5773f47fe808b81b9d182ee5f_JoinedDate">
              <a:extLst>
                <a:ext uri="{FF2B5EF4-FFF2-40B4-BE49-F238E27FC236}">
                  <a16:creationId xmlns:a16="http://schemas.microsoft.com/office/drawing/2014/main" id="{E278AFAC-AAF5-5D01-8075-DA99AD5DD34E}"/>
                </a:ext>
              </a:extLst>
            </p:cNvPr>
            <p:cNvSpPr txBox="1"/>
            <p:nvPr>
              <p:custDataLst>
                <p:tags r:id="rId54"/>
              </p:custDataLst>
            </p:nvPr>
          </p:nvSpPr>
          <p:spPr>
            <a:xfrm>
              <a:off x="9105987" y="5804035"/>
              <a:ext cx="342900" cy="155025"/>
            </a:xfrm>
            <a:prstGeom prst="rect">
              <a:avLst/>
            </a:prstGeom>
            <a:noFill/>
          </p:spPr>
          <p:txBody>
            <a:bodyPr vert="horz" wrap="square" lIns="0" tIns="0" rIns="0" bIns="0" rtlCol="0" anchor="ctr" anchorCtr="0">
              <a:spAutoFit/>
            </a:bodyPr>
            <a:lstStyle/>
            <a:p>
              <a:r>
                <a:rPr lang="en-GB" sz="1000" spc="-6">
                  <a:solidFill>
                    <a:schemeClr val="dk2"/>
                  </a:solidFill>
                  <a:latin typeface="Calibri" panose="020F0502020204030204" pitchFamily="34" charset="0"/>
                </a:rPr>
                <a:t>Apr 12</a:t>
              </a:r>
            </a:p>
          </p:txBody>
        </p:sp>
        <p:sp>
          <p:nvSpPr>
            <p:cNvPr id="58" name="OTLSHAPE_T_28ea6fe5773f47fe808b81b9d182ee5f_Title">
              <a:extLst>
                <a:ext uri="{FF2B5EF4-FFF2-40B4-BE49-F238E27FC236}">
                  <a16:creationId xmlns:a16="http://schemas.microsoft.com/office/drawing/2014/main" id="{36FF0D13-5B2D-F5A4-238A-9A797A3626F4}"/>
                </a:ext>
              </a:extLst>
            </p:cNvPr>
            <p:cNvSpPr txBox="1"/>
            <p:nvPr>
              <p:custDataLst>
                <p:tags r:id="rId55"/>
              </p:custDataLst>
            </p:nvPr>
          </p:nvSpPr>
          <p:spPr>
            <a:xfrm>
              <a:off x="1277070" y="5796288"/>
              <a:ext cx="952500" cy="170519"/>
            </a:xfrm>
            <a:prstGeom prst="rect">
              <a:avLst/>
            </a:prstGeom>
            <a:noFill/>
          </p:spPr>
          <p:txBody>
            <a:bodyPr vert="horz" wrap="square" lIns="0" tIns="0" rIns="0" bIns="0" rtlCol="0" anchor="ctr" anchorCtr="0">
              <a:spAutoFit/>
            </a:bodyPr>
            <a:lstStyle/>
            <a:p>
              <a:r>
                <a:rPr lang="en-GB" sz="1100" b="1" spc="-6">
                  <a:solidFill>
                    <a:schemeClr val="dk1"/>
                  </a:solidFill>
                  <a:latin typeface="Calibri" panose="020F0502020204030204" pitchFamily="34" charset="0"/>
                </a:rPr>
                <a:t>data visulisation</a:t>
              </a:r>
            </a:p>
          </p:txBody>
        </p:sp>
      </p:grpSp>
    </p:spTree>
    <p:extLst>
      <p:ext uri="{BB962C8B-B14F-4D97-AF65-F5344CB8AC3E}">
        <p14:creationId xmlns:p14="http://schemas.microsoft.com/office/powerpoint/2010/main" val="324530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3849-D097-E558-E83A-A1BB95196F64}"/>
              </a:ext>
            </a:extLst>
          </p:cNvPr>
          <p:cNvSpPr>
            <a:spLocks noGrp="1"/>
          </p:cNvSpPr>
          <p:nvPr>
            <p:ph type="title"/>
          </p:nvPr>
        </p:nvSpPr>
        <p:spPr>
          <a:xfrm>
            <a:off x="3399764" y="377671"/>
            <a:ext cx="5392471" cy="1325563"/>
          </a:xfrm>
        </p:spPr>
        <p:style>
          <a:lnRef idx="1">
            <a:schemeClr val="accent1"/>
          </a:lnRef>
          <a:fillRef idx="3">
            <a:schemeClr val="accent1"/>
          </a:fillRef>
          <a:effectRef idx="2">
            <a:schemeClr val="accent1"/>
          </a:effectRef>
          <a:fontRef idx="minor">
            <a:schemeClr val="lt1"/>
          </a:fontRef>
        </p:style>
        <p:txBody>
          <a:bodyPr>
            <a:normAutofit/>
          </a:bodyPr>
          <a:lstStyle/>
          <a:p>
            <a:pPr algn="ctr"/>
            <a:r>
              <a:rPr lang="en-US" dirty="0"/>
              <a:t>Future objectives given more time</a:t>
            </a:r>
            <a:endParaRPr lang="en-GB" dirty="0"/>
          </a:p>
        </p:txBody>
      </p:sp>
      <p:pic>
        <p:nvPicPr>
          <p:cNvPr id="3" name="Picture 2">
            <a:extLst>
              <a:ext uri="{FF2B5EF4-FFF2-40B4-BE49-F238E27FC236}">
                <a16:creationId xmlns:a16="http://schemas.microsoft.com/office/drawing/2014/main" id="{3D7BBB9D-8C38-FD8B-8D06-642C41FBA18F}"/>
              </a:ext>
            </a:extLst>
          </p:cNvPr>
          <p:cNvPicPr>
            <a:picLocks noChangeAspect="1"/>
          </p:cNvPicPr>
          <p:nvPr/>
        </p:nvPicPr>
        <p:blipFill rotWithShape="1">
          <a:blip r:embed="rId3"/>
          <a:srcRect l="26385" t="21703" r="53500" b="33068"/>
          <a:stretch/>
        </p:blipFill>
        <p:spPr>
          <a:xfrm>
            <a:off x="337776" y="2169344"/>
            <a:ext cx="3236671" cy="4093684"/>
          </a:xfrm>
          <a:prstGeom prst="rect">
            <a:avLst/>
          </a:prstGeom>
        </p:spPr>
      </p:pic>
      <p:pic>
        <p:nvPicPr>
          <p:cNvPr id="60" name="Picture 59" descr="A picture containing table&#10;&#10;Description automatically generated">
            <a:extLst>
              <a:ext uri="{FF2B5EF4-FFF2-40B4-BE49-F238E27FC236}">
                <a16:creationId xmlns:a16="http://schemas.microsoft.com/office/drawing/2014/main" id="{8C3B78C7-BA12-3E1D-3717-B47304A08434}"/>
              </a:ext>
            </a:extLst>
          </p:cNvPr>
          <p:cNvPicPr>
            <a:picLocks noChangeAspect="1"/>
          </p:cNvPicPr>
          <p:nvPr/>
        </p:nvPicPr>
        <p:blipFill rotWithShape="1">
          <a:blip r:embed="rId4"/>
          <a:srcRect l="-8656" t="33306" r="56352" b="60334"/>
          <a:stretch/>
        </p:blipFill>
        <p:spPr bwMode="auto">
          <a:xfrm>
            <a:off x="3399764" y="1813743"/>
            <a:ext cx="7056610" cy="482601"/>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p14="http://schemas.microsoft.com/office/powerpoint/2010/main" Requires="p14">
          <p:contentPart p14:bwMode="auto" r:id="rId5">
            <p14:nvContentPartPr>
              <p14:cNvPr id="61" name="Ink 60">
                <a:extLst>
                  <a:ext uri="{FF2B5EF4-FFF2-40B4-BE49-F238E27FC236}">
                    <a16:creationId xmlns:a16="http://schemas.microsoft.com/office/drawing/2014/main" id="{3BF3AF26-5909-AE44-17C5-6CC3DEF95A3F}"/>
                  </a:ext>
                </a:extLst>
              </p14:cNvPr>
              <p14:cNvContentPartPr/>
              <p14:nvPr/>
            </p14:nvContentPartPr>
            <p14:xfrm>
              <a:off x="7916940" y="2055043"/>
              <a:ext cx="147240" cy="360"/>
            </p14:xfrm>
          </p:contentPart>
        </mc:Choice>
        <mc:Fallback>
          <p:pic>
            <p:nvPicPr>
              <p:cNvPr id="61" name="Ink 60">
                <a:extLst>
                  <a:ext uri="{FF2B5EF4-FFF2-40B4-BE49-F238E27FC236}">
                    <a16:creationId xmlns:a16="http://schemas.microsoft.com/office/drawing/2014/main" id="{3BF3AF26-5909-AE44-17C5-6CC3DEF95A3F}"/>
                  </a:ext>
                </a:extLst>
              </p:cNvPr>
              <p:cNvPicPr/>
              <p:nvPr/>
            </p:nvPicPr>
            <p:blipFill>
              <a:blip r:embed="rId6"/>
              <a:stretch>
                <a:fillRect/>
              </a:stretch>
            </p:blipFill>
            <p:spPr>
              <a:xfrm>
                <a:off x="7862940" y="1947043"/>
                <a:ext cx="254880" cy="216000"/>
              </a:xfrm>
              <a:prstGeom prst="rect">
                <a:avLst/>
              </a:prstGeom>
            </p:spPr>
          </p:pic>
        </mc:Fallback>
      </mc:AlternateContent>
      <p:pic>
        <p:nvPicPr>
          <p:cNvPr id="62" name="Picture 61" descr="Chart, waterfall chart&#10;&#10;Description automatically generated">
            <a:extLst>
              <a:ext uri="{FF2B5EF4-FFF2-40B4-BE49-F238E27FC236}">
                <a16:creationId xmlns:a16="http://schemas.microsoft.com/office/drawing/2014/main" id="{E143BAB1-8417-71D8-FFF9-674F499910A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74447" y="2814001"/>
            <a:ext cx="7648153" cy="3186423"/>
          </a:xfrm>
          <a:prstGeom prst="rect">
            <a:avLst/>
          </a:prstGeom>
          <a:noFill/>
          <a:ln>
            <a:noFill/>
          </a:ln>
        </p:spPr>
      </p:pic>
    </p:spTree>
    <p:extLst>
      <p:ext uri="{BB962C8B-B14F-4D97-AF65-F5344CB8AC3E}">
        <p14:creationId xmlns:p14="http://schemas.microsoft.com/office/powerpoint/2010/main" val="1337632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3849-D097-E558-E83A-A1BB95196F64}"/>
              </a:ext>
            </a:extLst>
          </p:cNvPr>
          <p:cNvSpPr>
            <a:spLocks noGrp="1"/>
          </p:cNvSpPr>
          <p:nvPr>
            <p:ph type="title"/>
          </p:nvPr>
        </p:nvSpPr>
        <p:spPr>
          <a:xfrm>
            <a:off x="3399764" y="377671"/>
            <a:ext cx="5392471" cy="1325563"/>
          </a:xfrm>
        </p:spPr>
        <p:style>
          <a:lnRef idx="1">
            <a:schemeClr val="accent1"/>
          </a:lnRef>
          <a:fillRef idx="3">
            <a:schemeClr val="accent1"/>
          </a:fillRef>
          <a:effectRef idx="2">
            <a:schemeClr val="accent1"/>
          </a:effectRef>
          <a:fontRef idx="minor">
            <a:schemeClr val="lt1"/>
          </a:fontRef>
        </p:style>
        <p:txBody>
          <a:bodyPr>
            <a:normAutofit/>
          </a:bodyPr>
          <a:lstStyle/>
          <a:p>
            <a:pPr algn="ctr"/>
            <a:r>
              <a:rPr lang="en-US" dirty="0"/>
              <a:t>Technical problems</a:t>
            </a:r>
            <a:endParaRPr lang="en-GB" dirty="0"/>
          </a:p>
        </p:txBody>
      </p:sp>
    </p:spTree>
    <p:extLst>
      <p:ext uri="{BB962C8B-B14F-4D97-AF65-F5344CB8AC3E}">
        <p14:creationId xmlns:p14="http://schemas.microsoft.com/office/powerpoint/2010/main" val="939845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genetic code &amp; codon table (article) | Khan Academy">
            <a:extLst>
              <a:ext uri="{FF2B5EF4-FFF2-40B4-BE49-F238E27FC236}">
                <a16:creationId xmlns:a16="http://schemas.microsoft.com/office/drawing/2014/main" id="{47387F32-F60B-66E2-47C4-3EBAC37DF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449" y="2188723"/>
            <a:ext cx="7725102" cy="32143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1584EE-5DA4-9083-6867-61E5FE24CA96}"/>
              </a:ext>
            </a:extLst>
          </p:cNvPr>
          <p:cNvSpPr>
            <a:spLocks noGrp="1"/>
          </p:cNvSpPr>
          <p:nvPr>
            <p:ph type="ctrTitle"/>
          </p:nvPr>
        </p:nvSpPr>
        <p:spPr>
          <a:xfrm>
            <a:off x="1545996" y="855107"/>
            <a:ext cx="9100008" cy="966673"/>
          </a:xfrm>
        </p:spPr>
        <p:style>
          <a:lnRef idx="1">
            <a:schemeClr val="accent1"/>
          </a:lnRef>
          <a:fillRef idx="3">
            <a:schemeClr val="accent1"/>
          </a:fillRef>
          <a:effectRef idx="2">
            <a:schemeClr val="accent1"/>
          </a:effectRef>
          <a:fontRef idx="minor">
            <a:schemeClr val="lt1"/>
          </a:fontRef>
        </p:style>
        <p:txBody>
          <a:bodyPr/>
          <a:lstStyle/>
          <a:p>
            <a:r>
              <a:rPr lang="en-US" dirty="0"/>
              <a:t>Any Questions?</a:t>
            </a:r>
            <a:endParaRPr lang="en-GB" dirty="0"/>
          </a:p>
        </p:txBody>
      </p:sp>
      <p:sp>
        <p:nvSpPr>
          <p:cNvPr id="3" name="Subtitle 2">
            <a:extLst>
              <a:ext uri="{FF2B5EF4-FFF2-40B4-BE49-F238E27FC236}">
                <a16:creationId xmlns:a16="http://schemas.microsoft.com/office/drawing/2014/main" id="{31AFC29E-F5FB-B98F-77C2-7096266C7CEA}"/>
              </a:ext>
            </a:extLst>
          </p:cNvPr>
          <p:cNvSpPr>
            <a:spLocks noGrp="1"/>
          </p:cNvSpPr>
          <p:nvPr>
            <p:ph type="subTitle" idx="1"/>
          </p:nvPr>
        </p:nvSpPr>
        <p:spPr>
          <a:xfrm>
            <a:off x="4194928" y="5403106"/>
            <a:ext cx="3802144" cy="966673"/>
          </a:xfrm>
        </p:spPr>
        <p:style>
          <a:lnRef idx="1">
            <a:schemeClr val="accent1"/>
          </a:lnRef>
          <a:fillRef idx="3">
            <a:schemeClr val="accent1"/>
          </a:fillRef>
          <a:effectRef idx="2">
            <a:schemeClr val="accent1"/>
          </a:effectRef>
          <a:fontRef idx="minor">
            <a:schemeClr val="lt1"/>
          </a:fontRef>
        </p:style>
        <p:txBody>
          <a:bodyPr>
            <a:normAutofit/>
          </a:bodyPr>
          <a:lstStyle/>
          <a:p>
            <a:r>
              <a:rPr lang="en-US" dirty="0"/>
              <a:t>Thank you </a:t>
            </a:r>
          </a:p>
          <a:p>
            <a:r>
              <a:rPr lang="en-US" dirty="0"/>
              <a:t>for listening </a:t>
            </a:r>
            <a:endParaRPr lang="en-GB" dirty="0"/>
          </a:p>
        </p:txBody>
      </p:sp>
    </p:spTree>
    <p:extLst>
      <p:ext uri="{BB962C8B-B14F-4D97-AF65-F5344CB8AC3E}">
        <p14:creationId xmlns:p14="http://schemas.microsoft.com/office/powerpoint/2010/main" val="92258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op Codon">
            <a:extLst>
              <a:ext uri="{FF2B5EF4-FFF2-40B4-BE49-F238E27FC236}">
                <a16:creationId xmlns:a16="http://schemas.microsoft.com/office/drawing/2014/main" id="{BCDAC0C8-A8C5-A106-3CE7-C77A4E4012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a:stretch/>
        </p:blipFill>
        <p:spPr bwMode="auto">
          <a:xfrm>
            <a:off x="-21917" y="0"/>
            <a:ext cx="12191977" cy="6858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1584EE-5DA4-9083-6867-61E5FE24CA96}"/>
              </a:ext>
            </a:extLst>
          </p:cNvPr>
          <p:cNvSpPr>
            <a:spLocks noGrp="1"/>
          </p:cNvSpPr>
          <p:nvPr>
            <p:ph type="ctrTitle"/>
          </p:nvPr>
        </p:nvSpPr>
        <p:spPr>
          <a:xfrm>
            <a:off x="643466" y="643467"/>
            <a:ext cx="6730100" cy="776771"/>
          </a:xfrm>
        </p:spPr>
        <p:style>
          <a:lnRef idx="1">
            <a:schemeClr val="accent6"/>
          </a:lnRef>
          <a:fillRef idx="3">
            <a:schemeClr val="accent6"/>
          </a:fillRef>
          <a:effectRef idx="2">
            <a:schemeClr val="accent6"/>
          </a:effectRef>
          <a:fontRef idx="minor">
            <a:schemeClr val="lt1"/>
          </a:fontRef>
        </p:style>
        <p:txBody>
          <a:bodyPr anchor="t">
            <a:normAutofit fontScale="90000"/>
          </a:bodyPr>
          <a:lstStyle/>
          <a:p>
            <a:r>
              <a:rPr lang="en-US" sz="5200" dirty="0">
                <a:solidFill>
                  <a:srgbClr val="FFFFFF"/>
                </a:solidFill>
              </a:rPr>
              <a:t>What are stop codons?</a:t>
            </a:r>
            <a:endParaRPr lang="en-GB" sz="5200" dirty="0">
              <a:solidFill>
                <a:srgbClr val="FFFFFF"/>
              </a:solidFill>
            </a:endParaRPr>
          </a:p>
        </p:txBody>
      </p:sp>
      <p:sp>
        <p:nvSpPr>
          <p:cNvPr id="3" name="Subtitle 2">
            <a:extLst>
              <a:ext uri="{FF2B5EF4-FFF2-40B4-BE49-F238E27FC236}">
                <a16:creationId xmlns:a16="http://schemas.microsoft.com/office/drawing/2014/main" id="{31AFC29E-F5FB-B98F-77C2-7096266C7CEA}"/>
              </a:ext>
            </a:extLst>
          </p:cNvPr>
          <p:cNvSpPr>
            <a:spLocks noGrp="1"/>
          </p:cNvSpPr>
          <p:nvPr>
            <p:ph type="subTitle" idx="1"/>
          </p:nvPr>
        </p:nvSpPr>
        <p:spPr>
          <a:xfrm>
            <a:off x="398369" y="5257263"/>
            <a:ext cx="5449479" cy="668702"/>
          </a:xfrm>
        </p:spPr>
        <p:style>
          <a:lnRef idx="1">
            <a:schemeClr val="accent6"/>
          </a:lnRef>
          <a:fillRef idx="3">
            <a:schemeClr val="accent6"/>
          </a:fillRef>
          <a:effectRef idx="2">
            <a:schemeClr val="accent6"/>
          </a:effectRef>
          <a:fontRef idx="minor">
            <a:schemeClr val="lt1"/>
          </a:fontRef>
        </p:style>
        <p:txBody>
          <a:bodyPr anchor="b">
            <a:normAutofit fontScale="92500"/>
          </a:bodyPr>
          <a:lstStyle/>
          <a:p>
            <a:r>
              <a:rPr lang="en-US" sz="3200" dirty="0">
                <a:solidFill>
                  <a:srgbClr val="FFFFFF"/>
                </a:solidFill>
              </a:rPr>
              <a:t>What are Tandem Stop Codons?</a:t>
            </a:r>
            <a:endParaRPr lang="en-GB" sz="3200" dirty="0">
              <a:solidFill>
                <a:srgbClr val="FFFFFF"/>
              </a:solidFill>
            </a:endParaRPr>
          </a:p>
        </p:txBody>
      </p:sp>
      <p:grpSp>
        <p:nvGrpSpPr>
          <p:cNvPr id="20" name="Group 19">
            <a:extLst>
              <a:ext uri="{FF2B5EF4-FFF2-40B4-BE49-F238E27FC236}">
                <a16:creationId xmlns:a16="http://schemas.microsoft.com/office/drawing/2014/main" id="{F46843A6-EAFE-A60C-0758-E71E48806289}"/>
              </a:ext>
            </a:extLst>
          </p:cNvPr>
          <p:cNvGrpSpPr/>
          <p:nvPr/>
        </p:nvGrpSpPr>
        <p:grpSpPr>
          <a:xfrm>
            <a:off x="10689740" y="4023932"/>
            <a:ext cx="1480320" cy="471960"/>
            <a:chOff x="10689740" y="4023932"/>
            <a:chExt cx="1480320" cy="47196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9427E0F6-3736-6CD7-44E5-BB2FBDC1E89B}"/>
                    </a:ext>
                  </a:extLst>
                </p14:cNvPr>
                <p14:cNvContentPartPr/>
                <p14:nvPr/>
              </p14:nvContentPartPr>
              <p14:xfrm>
                <a:off x="10689740" y="4023932"/>
                <a:ext cx="1480320" cy="464400"/>
              </p14:xfrm>
            </p:contentPart>
          </mc:Choice>
          <mc:Fallback xmlns="">
            <p:pic>
              <p:nvPicPr>
                <p:cNvPr id="18" name="Ink 17">
                  <a:extLst>
                    <a:ext uri="{FF2B5EF4-FFF2-40B4-BE49-F238E27FC236}">
                      <a16:creationId xmlns:a16="http://schemas.microsoft.com/office/drawing/2014/main" id="{9427E0F6-3736-6CD7-44E5-BB2FBDC1E89B}"/>
                    </a:ext>
                  </a:extLst>
                </p:cNvPr>
                <p:cNvPicPr/>
                <p:nvPr/>
              </p:nvPicPr>
              <p:blipFill>
                <a:blip r:embed="rId5"/>
                <a:stretch>
                  <a:fillRect/>
                </a:stretch>
              </p:blipFill>
              <p:spPr>
                <a:xfrm>
                  <a:off x="10680740" y="4015292"/>
                  <a:ext cx="14979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F161CD46-F6CC-CED1-D62D-A0E1DEE525AD}"/>
                    </a:ext>
                  </a:extLst>
                </p14:cNvPr>
                <p14:cNvContentPartPr/>
                <p14:nvPr/>
              </p14:nvContentPartPr>
              <p14:xfrm>
                <a:off x="10698380" y="4090172"/>
                <a:ext cx="29880" cy="405720"/>
              </p14:xfrm>
            </p:contentPart>
          </mc:Choice>
          <mc:Fallback xmlns="">
            <p:pic>
              <p:nvPicPr>
                <p:cNvPr id="19" name="Ink 18">
                  <a:extLst>
                    <a:ext uri="{FF2B5EF4-FFF2-40B4-BE49-F238E27FC236}">
                      <a16:creationId xmlns:a16="http://schemas.microsoft.com/office/drawing/2014/main" id="{F161CD46-F6CC-CED1-D62D-A0E1DEE525AD}"/>
                    </a:ext>
                  </a:extLst>
                </p:cNvPr>
                <p:cNvPicPr/>
                <p:nvPr/>
              </p:nvPicPr>
              <p:blipFill>
                <a:blip r:embed="rId7"/>
                <a:stretch>
                  <a:fillRect/>
                </a:stretch>
              </p:blipFill>
              <p:spPr>
                <a:xfrm>
                  <a:off x="10689740" y="4081172"/>
                  <a:ext cx="47520" cy="423360"/>
                </a:xfrm>
                <a:prstGeom prst="rect">
                  <a:avLst/>
                </a:prstGeom>
              </p:spPr>
            </p:pic>
          </mc:Fallback>
        </mc:AlternateContent>
      </p:grpSp>
      <p:sp>
        <p:nvSpPr>
          <p:cNvPr id="21" name="Subtitle 2">
            <a:extLst>
              <a:ext uri="{FF2B5EF4-FFF2-40B4-BE49-F238E27FC236}">
                <a16:creationId xmlns:a16="http://schemas.microsoft.com/office/drawing/2014/main" id="{700D7393-09FB-CC57-6C42-72BFAA31B26E}"/>
              </a:ext>
            </a:extLst>
          </p:cNvPr>
          <p:cNvSpPr txBox="1">
            <a:spLocks/>
          </p:cNvSpPr>
          <p:nvPr/>
        </p:nvSpPr>
        <p:spPr>
          <a:xfrm>
            <a:off x="6696231" y="5055806"/>
            <a:ext cx="5495769" cy="1071617"/>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b">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l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l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9pPr>
          </a:lstStyle>
          <a:p>
            <a:r>
              <a:rPr lang="en-US" dirty="0">
                <a:solidFill>
                  <a:srgbClr val="FFFFFF"/>
                </a:solidFill>
              </a:rPr>
              <a:t>What can we find after the sequence ends? </a:t>
            </a:r>
            <a:r>
              <a:rPr lang="en-US" u="sng" dirty="0">
                <a:solidFill>
                  <a:srgbClr val="FFFFFF"/>
                </a:solidFill>
              </a:rPr>
              <a:t>Tandem Stop codons</a:t>
            </a:r>
            <a:r>
              <a:rPr lang="en-US" dirty="0">
                <a:solidFill>
                  <a:srgbClr val="FFFFFF"/>
                </a:solidFill>
              </a:rPr>
              <a:t>!</a:t>
            </a:r>
          </a:p>
          <a:p>
            <a:r>
              <a:rPr lang="en-US" dirty="0">
                <a:solidFill>
                  <a:srgbClr val="FFFFFF"/>
                </a:solidFill>
              </a:rPr>
              <a:t>But Why?</a:t>
            </a:r>
            <a:endParaRPr lang="en-GB" dirty="0">
              <a:solidFill>
                <a:srgbClr val="FFFFFF"/>
              </a:solidFill>
            </a:endParaRPr>
          </a:p>
        </p:txBody>
      </p:sp>
      <p:pic>
        <p:nvPicPr>
          <p:cNvPr id="25" name="Picture 24" descr="Shape, arrow">
            <a:extLst>
              <a:ext uri="{FF2B5EF4-FFF2-40B4-BE49-F238E27FC236}">
                <a16:creationId xmlns:a16="http://schemas.microsoft.com/office/drawing/2014/main" id="{72C0D1E9-3C8B-E57C-38A8-F823DD86989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709945">
            <a:off x="10835921" y="4463005"/>
            <a:ext cx="525401" cy="647324"/>
          </a:xfrm>
          <a:prstGeom prst="rect">
            <a:avLst/>
          </a:prstGeom>
        </p:spPr>
      </p:pic>
      <p:sp>
        <p:nvSpPr>
          <p:cNvPr id="27" name="Subtitle 2">
            <a:extLst>
              <a:ext uri="{FF2B5EF4-FFF2-40B4-BE49-F238E27FC236}">
                <a16:creationId xmlns:a16="http://schemas.microsoft.com/office/drawing/2014/main" id="{65142AEE-5DD5-4408-EA32-8F11A2F819D9}"/>
              </a:ext>
            </a:extLst>
          </p:cNvPr>
          <p:cNvSpPr txBox="1">
            <a:spLocks/>
          </p:cNvSpPr>
          <p:nvPr/>
        </p:nvSpPr>
        <p:spPr>
          <a:xfrm>
            <a:off x="6250199" y="3075580"/>
            <a:ext cx="1111344" cy="353420"/>
          </a:xfrm>
          <a:prstGeom prst="rect">
            <a:avLst/>
          </a:prstGeom>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l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l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9pPr>
          </a:lstStyle>
          <a:p>
            <a:r>
              <a:rPr lang="en-US" sz="1800" dirty="0">
                <a:solidFill>
                  <a:srgbClr val="FFFFFF"/>
                </a:solidFill>
              </a:rPr>
              <a:t>In frame?</a:t>
            </a:r>
            <a:endParaRPr lang="en-GB" sz="1800" dirty="0">
              <a:solidFill>
                <a:srgbClr val="FFFFFF"/>
              </a:solidFill>
            </a:endParaRPr>
          </a:p>
        </p:txBody>
      </p:sp>
      <p:pic>
        <p:nvPicPr>
          <p:cNvPr id="30" name="Picture 29" descr="Shape, arrow">
            <a:extLst>
              <a:ext uri="{FF2B5EF4-FFF2-40B4-BE49-F238E27FC236}">
                <a16:creationId xmlns:a16="http://schemas.microsoft.com/office/drawing/2014/main" id="{3CB4DF2E-4A15-25C1-46C3-F701790C41D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2115594">
            <a:off x="6032200" y="3470953"/>
            <a:ext cx="356975" cy="439813"/>
          </a:xfrm>
          <a:prstGeom prst="rect">
            <a:avLst/>
          </a:prstGeom>
        </p:spPr>
      </p:pic>
    </p:spTree>
    <p:extLst>
      <p:ext uri="{BB962C8B-B14F-4D97-AF65-F5344CB8AC3E}">
        <p14:creationId xmlns:p14="http://schemas.microsoft.com/office/powerpoint/2010/main" val="94150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op Codon">
            <a:extLst>
              <a:ext uri="{FF2B5EF4-FFF2-40B4-BE49-F238E27FC236}">
                <a16:creationId xmlns:a16="http://schemas.microsoft.com/office/drawing/2014/main" id="{BCDAC0C8-A8C5-A106-3CE7-C77A4E4012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a:stretch/>
        </p:blipFill>
        <p:spPr bwMode="auto">
          <a:xfrm>
            <a:off x="0" y="0"/>
            <a:ext cx="12191977" cy="6858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1584EE-5DA4-9083-6867-61E5FE24CA96}"/>
              </a:ext>
            </a:extLst>
          </p:cNvPr>
          <p:cNvSpPr>
            <a:spLocks noGrp="1"/>
          </p:cNvSpPr>
          <p:nvPr>
            <p:ph type="ctrTitle"/>
          </p:nvPr>
        </p:nvSpPr>
        <p:spPr>
          <a:xfrm>
            <a:off x="643466" y="643467"/>
            <a:ext cx="6730100" cy="776771"/>
          </a:xfrm>
        </p:spPr>
        <p:style>
          <a:lnRef idx="1">
            <a:schemeClr val="accent2"/>
          </a:lnRef>
          <a:fillRef idx="3">
            <a:schemeClr val="accent2"/>
          </a:fillRef>
          <a:effectRef idx="2">
            <a:schemeClr val="accent2"/>
          </a:effectRef>
          <a:fontRef idx="minor">
            <a:schemeClr val="lt1"/>
          </a:fontRef>
        </p:style>
        <p:txBody>
          <a:bodyPr anchor="t">
            <a:normAutofit fontScale="90000"/>
          </a:bodyPr>
          <a:lstStyle/>
          <a:p>
            <a:r>
              <a:rPr lang="en-US" sz="5200" dirty="0">
                <a:solidFill>
                  <a:srgbClr val="FFFFFF"/>
                </a:solidFill>
              </a:rPr>
              <a:t>What are start codons?</a:t>
            </a:r>
            <a:endParaRPr lang="en-GB" sz="5200" dirty="0">
              <a:solidFill>
                <a:srgbClr val="FFFFFF"/>
              </a:solidFill>
            </a:endParaRPr>
          </a:p>
        </p:txBody>
      </p:sp>
      <p:sp>
        <p:nvSpPr>
          <p:cNvPr id="3" name="Subtitle 2">
            <a:extLst>
              <a:ext uri="{FF2B5EF4-FFF2-40B4-BE49-F238E27FC236}">
                <a16:creationId xmlns:a16="http://schemas.microsoft.com/office/drawing/2014/main" id="{31AFC29E-F5FB-B98F-77C2-7096266C7CEA}"/>
              </a:ext>
            </a:extLst>
          </p:cNvPr>
          <p:cNvSpPr>
            <a:spLocks noGrp="1"/>
          </p:cNvSpPr>
          <p:nvPr>
            <p:ph type="subTitle" idx="1"/>
          </p:nvPr>
        </p:nvSpPr>
        <p:spPr>
          <a:xfrm>
            <a:off x="6167573" y="5185343"/>
            <a:ext cx="5449479" cy="776771"/>
          </a:xfrm>
        </p:spPr>
        <p:style>
          <a:lnRef idx="1">
            <a:schemeClr val="accent2"/>
          </a:lnRef>
          <a:fillRef idx="3">
            <a:schemeClr val="accent2"/>
          </a:fillRef>
          <a:effectRef idx="2">
            <a:schemeClr val="accent2"/>
          </a:effectRef>
          <a:fontRef idx="minor">
            <a:schemeClr val="lt1"/>
          </a:fontRef>
        </p:style>
        <p:txBody>
          <a:bodyPr anchor="b">
            <a:normAutofit fontScale="92500" lnSpcReduction="20000"/>
          </a:bodyPr>
          <a:lstStyle/>
          <a:p>
            <a:r>
              <a:rPr lang="en-US" sz="3200" dirty="0">
                <a:solidFill>
                  <a:srgbClr val="FFFFFF"/>
                </a:solidFill>
              </a:rPr>
              <a:t>Can we do something similar with start codons?</a:t>
            </a:r>
            <a:endParaRPr lang="en-GB" sz="3200" dirty="0">
              <a:solidFill>
                <a:srgbClr val="FFFFFF"/>
              </a:solidFill>
            </a:endParaRPr>
          </a:p>
        </p:txBody>
      </p:sp>
      <p:sp>
        <p:nvSpPr>
          <p:cNvPr id="7" name="Subtitle 2">
            <a:extLst>
              <a:ext uri="{FF2B5EF4-FFF2-40B4-BE49-F238E27FC236}">
                <a16:creationId xmlns:a16="http://schemas.microsoft.com/office/drawing/2014/main" id="{9B25ABD4-8121-4A33-EC62-8830CAC19078}"/>
              </a:ext>
            </a:extLst>
          </p:cNvPr>
          <p:cNvSpPr txBox="1">
            <a:spLocks/>
          </p:cNvSpPr>
          <p:nvPr/>
        </p:nvSpPr>
        <p:spPr>
          <a:xfrm>
            <a:off x="143146" y="5185343"/>
            <a:ext cx="5449479" cy="776771"/>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chor="b">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l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l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9pPr>
          </a:lstStyle>
          <a:p>
            <a:r>
              <a:rPr lang="en-US" sz="3200" dirty="0">
                <a:solidFill>
                  <a:srgbClr val="FFFFFF"/>
                </a:solidFill>
              </a:rPr>
              <a:t>Are their Tandem start codons here?</a:t>
            </a:r>
            <a:endParaRPr lang="en-GB" sz="3200" dirty="0">
              <a:solidFill>
                <a:srgbClr val="FFFFFF"/>
              </a:solidFill>
            </a:endParaRP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D335359-E63C-E92C-9A55-5AAF9BA86C81}"/>
                  </a:ext>
                </a:extLst>
              </p14:cNvPr>
              <p14:cNvContentPartPr/>
              <p14:nvPr/>
            </p14:nvContentPartPr>
            <p14:xfrm>
              <a:off x="-245260" y="207212"/>
              <a:ext cx="360" cy="360"/>
            </p14:xfrm>
          </p:contentPart>
        </mc:Choice>
        <mc:Fallback xmlns="">
          <p:pic>
            <p:nvPicPr>
              <p:cNvPr id="9" name="Ink 8">
                <a:extLst>
                  <a:ext uri="{FF2B5EF4-FFF2-40B4-BE49-F238E27FC236}">
                    <a16:creationId xmlns:a16="http://schemas.microsoft.com/office/drawing/2014/main" id="{8D335359-E63C-E92C-9A55-5AAF9BA86C81}"/>
                  </a:ext>
                </a:extLst>
              </p:cNvPr>
              <p:cNvPicPr/>
              <p:nvPr/>
            </p:nvPicPr>
            <p:blipFill>
              <a:blip r:embed="rId5"/>
              <a:stretch>
                <a:fillRect/>
              </a:stretch>
            </p:blipFill>
            <p:spPr>
              <a:xfrm>
                <a:off x="-254260" y="19821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951E2D36-9258-AF25-7F92-A03D345CF33C}"/>
                  </a:ext>
                </a:extLst>
              </p14:cNvPr>
              <p14:cNvContentPartPr/>
              <p14:nvPr/>
            </p14:nvContentPartPr>
            <p14:xfrm rot="678390" flipH="1">
              <a:off x="21014" y="4129471"/>
              <a:ext cx="898675" cy="303349"/>
            </p14:xfrm>
          </p:contentPart>
        </mc:Choice>
        <mc:Fallback xmlns="">
          <p:pic>
            <p:nvPicPr>
              <p:cNvPr id="10" name="Ink 9">
                <a:extLst>
                  <a:ext uri="{FF2B5EF4-FFF2-40B4-BE49-F238E27FC236}">
                    <a16:creationId xmlns:a16="http://schemas.microsoft.com/office/drawing/2014/main" id="{951E2D36-9258-AF25-7F92-A03D345CF33C}"/>
                  </a:ext>
                </a:extLst>
              </p:cNvPr>
              <p:cNvPicPr/>
              <p:nvPr/>
            </p:nvPicPr>
            <p:blipFill>
              <a:blip r:embed="rId7"/>
              <a:stretch>
                <a:fillRect/>
              </a:stretch>
            </p:blipFill>
            <p:spPr>
              <a:xfrm rot="678390" flipH="1">
                <a:off x="12376" y="4120475"/>
                <a:ext cx="916310" cy="320981"/>
              </a:xfrm>
              <a:prstGeom prst="rect">
                <a:avLst/>
              </a:prstGeom>
            </p:spPr>
          </p:pic>
        </mc:Fallback>
      </mc:AlternateContent>
      <p:pic>
        <p:nvPicPr>
          <p:cNvPr id="12" name="Picture 11" descr="A picture containing text, orange, sign&#10;&#10;Description automatically generated">
            <a:extLst>
              <a:ext uri="{FF2B5EF4-FFF2-40B4-BE49-F238E27FC236}">
                <a16:creationId xmlns:a16="http://schemas.microsoft.com/office/drawing/2014/main" id="{42CFD1E0-F424-2DAD-B107-1026517D885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83294" y="4289435"/>
            <a:ext cx="720343" cy="720343"/>
          </a:xfrm>
          <a:prstGeom prst="rect">
            <a:avLst/>
          </a:prstGeom>
        </p:spPr>
      </p:pic>
    </p:spTree>
    <p:extLst>
      <p:ext uri="{BB962C8B-B14F-4D97-AF65-F5344CB8AC3E}">
        <p14:creationId xmlns:p14="http://schemas.microsoft.com/office/powerpoint/2010/main" val="1310341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lack Background Videos, Download The BEST Free 4k Stock ...">
            <a:extLst>
              <a:ext uri="{FF2B5EF4-FFF2-40B4-BE49-F238E27FC236}">
                <a16:creationId xmlns:a16="http://schemas.microsoft.com/office/drawing/2014/main" id="{85F5D314-046E-912A-2DF8-BB02FD055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7424" cy="685495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205C299-5A66-4588-D205-E29CB1F51D7E}"/>
              </a:ext>
            </a:extLst>
          </p:cNvPr>
          <p:cNvSpPr>
            <a:spLocks noGrp="1"/>
          </p:cNvSpPr>
          <p:nvPr>
            <p:ph idx="1"/>
          </p:nvPr>
        </p:nvSpPr>
        <p:spPr>
          <a:xfrm>
            <a:off x="838200" y="1825625"/>
            <a:ext cx="10719062" cy="4490334"/>
          </a:xfrm>
        </p:spPr>
        <p:style>
          <a:lnRef idx="1">
            <a:schemeClr val="accent1"/>
          </a:lnRef>
          <a:fillRef idx="3">
            <a:schemeClr val="accent1"/>
          </a:fillRef>
          <a:effectRef idx="2">
            <a:schemeClr val="accent1"/>
          </a:effectRef>
          <a:fontRef idx="minor">
            <a:schemeClr val="lt1"/>
          </a:fontRef>
        </p:style>
        <p:txBody>
          <a:bodyPr>
            <a:normAutofit lnSpcReduction="10000"/>
          </a:bodyPr>
          <a:lstStyle/>
          <a:p>
            <a:r>
              <a:rPr lang="en-US" dirty="0"/>
              <a:t>Investigating the intergenic regions of DNA, it is unknown why specific tandem stop codons are used.</a:t>
            </a:r>
          </a:p>
          <a:p>
            <a:pPr marL="0" indent="0">
              <a:buNone/>
            </a:pPr>
            <a:r>
              <a:rPr lang="en-US" b="1" u="sng" dirty="0"/>
              <a:t>What data do we want to create from this project</a:t>
            </a:r>
          </a:p>
          <a:p>
            <a:r>
              <a:rPr lang="en-US" dirty="0"/>
              <a:t>The frequency of specific tandem stop codons based on the initial stop codon in the gene, Is there a pattern based on gene or stop/start codon usage?</a:t>
            </a:r>
          </a:p>
          <a:p>
            <a:r>
              <a:rPr lang="en-US" dirty="0"/>
              <a:t>What are the indexes tandem stop codons, where are they located?</a:t>
            </a:r>
          </a:p>
          <a:p>
            <a:r>
              <a:rPr lang="en-US" dirty="0"/>
              <a:t>GC content of the sequence</a:t>
            </a:r>
          </a:p>
          <a:p>
            <a:r>
              <a:rPr lang="en-US" dirty="0"/>
              <a:t>Is there a pattern to the stop codon or tandem stop codons used, what about GC content and/or the type of gene?</a:t>
            </a:r>
          </a:p>
          <a:p>
            <a:pPr marL="0" indent="0">
              <a:buNone/>
            </a:pPr>
            <a:endParaRPr lang="en-GB" dirty="0"/>
          </a:p>
        </p:txBody>
      </p:sp>
      <p:sp>
        <p:nvSpPr>
          <p:cNvPr id="2" name="Title 1">
            <a:extLst>
              <a:ext uri="{FF2B5EF4-FFF2-40B4-BE49-F238E27FC236}">
                <a16:creationId xmlns:a16="http://schemas.microsoft.com/office/drawing/2014/main" id="{CA130816-FE8A-E9F6-8068-EB4C1CC10796}"/>
              </a:ext>
            </a:extLst>
          </p:cNvPr>
          <p:cNvSpPr>
            <a:spLocks noGrp="1"/>
          </p:cNvSpPr>
          <p:nvPr>
            <p:ph type="title"/>
          </p:nvPr>
        </p:nvSpPr>
        <p:spPr>
          <a:xfrm>
            <a:off x="838200" y="278204"/>
            <a:ext cx="5901965" cy="1325563"/>
          </a:xfrm>
        </p:spPr>
        <p:style>
          <a:lnRef idx="1">
            <a:schemeClr val="accent1"/>
          </a:lnRef>
          <a:fillRef idx="3">
            <a:schemeClr val="accent1"/>
          </a:fillRef>
          <a:effectRef idx="2">
            <a:schemeClr val="accent1"/>
          </a:effectRef>
          <a:fontRef idx="minor">
            <a:schemeClr val="lt1"/>
          </a:fontRef>
        </p:style>
        <p:txBody>
          <a:bodyPr>
            <a:normAutofit fontScale="90000"/>
          </a:bodyPr>
          <a:lstStyle/>
          <a:p>
            <a:pPr algn="ctr"/>
            <a:r>
              <a:rPr lang="en-US" dirty="0"/>
              <a:t>Project significance and what do I want to achieve</a:t>
            </a:r>
            <a:endParaRPr lang="en-GB" dirty="0"/>
          </a:p>
        </p:txBody>
      </p:sp>
    </p:spTree>
    <p:extLst>
      <p:ext uri="{BB962C8B-B14F-4D97-AF65-F5344CB8AC3E}">
        <p14:creationId xmlns:p14="http://schemas.microsoft.com/office/powerpoint/2010/main" val="15679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lack Background Videos, Download The BEST Free 4k Stock ...">
            <a:extLst>
              <a:ext uri="{FF2B5EF4-FFF2-40B4-BE49-F238E27FC236}">
                <a16:creationId xmlns:a16="http://schemas.microsoft.com/office/drawing/2014/main" id="{9ABC6E34-493F-071D-5BA2-2F4CB99B5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7424" cy="68549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54B119-0279-1C99-5F07-C4D20A46F4E4}"/>
              </a:ext>
            </a:extLst>
          </p:cNvPr>
          <p:cNvSpPr>
            <a:spLocks noGrp="1"/>
          </p:cNvSpPr>
          <p:nvPr>
            <p:ph type="title"/>
          </p:nvPr>
        </p:nvSpPr>
        <p:spPr>
          <a:xfrm>
            <a:off x="838200" y="352599"/>
            <a:ext cx="10515600" cy="1325563"/>
          </a:xfrm>
        </p:spPr>
        <p:style>
          <a:lnRef idx="0">
            <a:schemeClr val="accent4"/>
          </a:lnRef>
          <a:fillRef idx="3">
            <a:schemeClr val="accent4"/>
          </a:fillRef>
          <a:effectRef idx="3">
            <a:schemeClr val="accent4"/>
          </a:effectRef>
          <a:fontRef idx="minor">
            <a:schemeClr val="lt1"/>
          </a:fontRef>
        </p:style>
        <p:txBody>
          <a:bodyPr/>
          <a:lstStyle/>
          <a:p>
            <a:r>
              <a:rPr lang="en-US" dirty="0"/>
              <a:t>Methodologies</a:t>
            </a:r>
            <a:endParaRPr lang="en-GB" dirty="0"/>
          </a:p>
        </p:txBody>
      </p:sp>
      <p:sp>
        <p:nvSpPr>
          <p:cNvPr id="3" name="Content Placeholder 2">
            <a:extLst>
              <a:ext uri="{FF2B5EF4-FFF2-40B4-BE49-F238E27FC236}">
                <a16:creationId xmlns:a16="http://schemas.microsoft.com/office/drawing/2014/main" id="{FC6F1DD5-B062-BAE5-1B79-F3E66A2F586A}"/>
              </a:ext>
            </a:extLst>
          </p:cNvPr>
          <p:cNvSpPr>
            <a:spLocks noGrp="1"/>
          </p:cNvSpPr>
          <p:nvPr>
            <p:ph idx="1"/>
          </p:nvPr>
        </p:nvSpPr>
        <p:spPr/>
        <p:txBody>
          <a:bodyPr/>
          <a:lstStyle/>
          <a:p>
            <a:r>
              <a:rPr lang="en-US" b="1" dirty="0">
                <a:solidFill>
                  <a:schemeClr val="bg1"/>
                </a:solidFill>
              </a:rPr>
              <a:t>Kanban board from agile</a:t>
            </a:r>
            <a:endParaRPr lang="en-GB" b="1" dirty="0">
              <a:solidFill>
                <a:schemeClr val="bg1"/>
              </a:solidFill>
            </a:endParaRPr>
          </a:p>
        </p:txBody>
      </p:sp>
      <p:pic>
        <p:nvPicPr>
          <p:cNvPr id="5" name="Picture 4">
            <a:extLst>
              <a:ext uri="{FF2B5EF4-FFF2-40B4-BE49-F238E27FC236}">
                <a16:creationId xmlns:a16="http://schemas.microsoft.com/office/drawing/2014/main" id="{2026F03B-01BE-1E76-FE79-43AB9B241038}"/>
              </a:ext>
            </a:extLst>
          </p:cNvPr>
          <p:cNvPicPr>
            <a:picLocks noChangeAspect="1"/>
          </p:cNvPicPr>
          <p:nvPr/>
        </p:nvPicPr>
        <p:blipFill rotWithShape="1">
          <a:blip r:embed="rId4"/>
          <a:srcRect l="17568" t="28128" r="31165" b="7963"/>
          <a:stretch/>
        </p:blipFill>
        <p:spPr>
          <a:xfrm>
            <a:off x="838200" y="2304790"/>
            <a:ext cx="6250488" cy="4382892"/>
          </a:xfrm>
          <a:prstGeom prst="rect">
            <a:avLst/>
          </a:prstGeom>
        </p:spPr>
      </p:pic>
    </p:spTree>
    <p:extLst>
      <p:ext uri="{BB962C8B-B14F-4D97-AF65-F5344CB8AC3E}">
        <p14:creationId xmlns:p14="http://schemas.microsoft.com/office/powerpoint/2010/main" val="303865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lack Background Videos, Download The BEST Free 4k Stock ...">
            <a:extLst>
              <a:ext uri="{FF2B5EF4-FFF2-40B4-BE49-F238E27FC236}">
                <a16:creationId xmlns:a16="http://schemas.microsoft.com/office/drawing/2014/main" id="{9ABC6E34-493F-071D-5BA2-2F4CB99B5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7424" cy="68549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54B119-0279-1C99-5F07-C4D20A46F4E4}"/>
              </a:ext>
            </a:extLst>
          </p:cNvPr>
          <p:cNvSpPr>
            <a:spLocks noGrp="1"/>
          </p:cNvSpPr>
          <p:nvPr>
            <p:ph type="title"/>
          </p:nvPr>
        </p:nvSpPr>
        <p:spPr>
          <a:xfrm>
            <a:off x="838200" y="352599"/>
            <a:ext cx="10515600" cy="1325563"/>
          </a:xfrm>
        </p:spPr>
        <p:style>
          <a:lnRef idx="0">
            <a:schemeClr val="accent3"/>
          </a:lnRef>
          <a:fillRef idx="3">
            <a:schemeClr val="accent3"/>
          </a:fillRef>
          <a:effectRef idx="3">
            <a:schemeClr val="accent3"/>
          </a:effectRef>
          <a:fontRef idx="minor">
            <a:schemeClr val="lt1"/>
          </a:fontRef>
        </p:style>
        <p:txBody>
          <a:bodyPr/>
          <a:lstStyle/>
          <a:p>
            <a:r>
              <a:rPr lang="en-US" dirty="0"/>
              <a:t>Programming language and IDE</a:t>
            </a:r>
            <a:endParaRPr lang="en-GB" dirty="0"/>
          </a:p>
        </p:txBody>
      </p:sp>
      <p:sp>
        <p:nvSpPr>
          <p:cNvPr id="3" name="Content Placeholder 2">
            <a:extLst>
              <a:ext uri="{FF2B5EF4-FFF2-40B4-BE49-F238E27FC236}">
                <a16:creationId xmlns:a16="http://schemas.microsoft.com/office/drawing/2014/main" id="{FC6F1DD5-B062-BAE5-1B79-F3E66A2F586A}"/>
              </a:ext>
            </a:extLst>
          </p:cNvPr>
          <p:cNvSpPr>
            <a:spLocks noGrp="1"/>
          </p:cNvSpPr>
          <p:nvPr>
            <p:ph idx="1"/>
          </p:nvPr>
        </p:nvSpPr>
        <p:spPr/>
        <p:txBody>
          <a:bodyPr/>
          <a:lstStyle/>
          <a:p>
            <a:r>
              <a:rPr lang="en-US" b="1" dirty="0">
                <a:solidFill>
                  <a:schemeClr val="bg1"/>
                </a:solidFill>
              </a:rPr>
              <a:t>Python using The </a:t>
            </a:r>
            <a:r>
              <a:rPr lang="en-US" b="1" dirty="0" err="1">
                <a:solidFill>
                  <a:schemeClr val="bg1"/>
                </a:solidFill>
              </a:rPr>
              <a:t>pycharm</a:t>
            </a:r>
            <a:r>
              <a:rPr lang="en-US" b="1" dirty="0">
                <a:solidFill>
                  <a:schemeClr val="bg1"/>
                </a:solidFill>
              </a:rPr>
              <a:t> IDE</a:t>
            </a:r>
            <a:endParaRPr lang="en-GB" b="1" dirty="0">
              <a:solidFill>
                <a:schemeClr val="bg1"/>
              </a:solidFill>
            </a:endParaRPr>
          </a:p>
        </p:txBody>
      </p:sp>
      <p:pic>
        <p:nvPicPr>
          <p:cNvPr id="7" name="Picture 6" descr="Graphical user interface, application">
            <a:extLst>
              <a:ext uri="{FF2B5EF4-FFF2-40B4-BE49-F238E27FC236}">
                <a16:creationId xmlns:a16="http://schemas.microsoft.com/office/drawing/2014/main" id="{A396C2E1-23FD-3571-333D-CEC559E1D4B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5916" t="12162" r="35445" b="31974"/>
          <a:stretch/>
        </p:blipFill>
        <p:spPr>
          <a:xfrm>
            <a:off x="838200" y="2430049"/>
            <a:ext cx="2835112" cy="3686918"/>
          </a:xfrm>
          <a:prstGeom prst="rect">
            <a:avLst/>
          </a:prstGeom>
        </p:spPr>
      </p:pic>
      <p:pic>
        <p:nvPicPr>
          <p:cNvPr id="19" name="Picture 18" descr="Graphical user interface, text&#10;&#10;Description automatically generated">
            <a:extLst>
              <a:ext uri="{FF2B5EF4-FFF2-40B4-BE49-F238E27FC236}">
                <a16:creationId xmlns:a16="http://schemas.microsoft.com/office/drawing/2014/main" id="{CB1B86B6-F819-9DC6-4AAE-397CA1E6CA1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9041" t="24470" r="38870" b="36260"/>
          <a:stretch/>
        </p:blipFill>
        <p:spPr>
          <a:xfrm>
            <a:off x="3718496" y="2465055"/>
            <a:ext cx="2606104" cy="2606103"/>
          </a:xfrm>
          <a:prstGeom prst="rect">
            <a:avLst/>
          </a:prstGeom>
        </p:spPr>
      </p:pic>
      <p:pic>
        <p:nvPicPr>
          <p:cNvPr id="10" name="Picture 9" descr="Logo&#10;&#10;Description automatically generated">
            <a:extLst>
              <a:ext uri="{FF2B5EF4-FFF2-40B4-BE49-F238E27FC236}">
                <a16:creationId xmlns:a16="http://schemas.microsoft.com/office/drawing/2014/main" id="{7EC576E5-4FD9-D757-0C85-C772CEB9677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324600" y="2718148"/>
            <a:ext cx="5827640" cy="1777430"/>
          </a:xfrm>
          <a:prstGeom prst="rect">
            <a:avLst/>
          </a:prstGeom>
        </p:spPr>
      </p:pic>
      <p:pic>
        <p:nvPicPr>
          <p:cNvPr id="16" name="Picture 15" descr="Icon&#10;&#10;Description automatically generated">
            <a:extLst>
              <a:ext uri="{FF2B5EF4-FFF2-40B4-BE49-F238E27FC236}">
                <a16:creationId xmlns:a16="http://schemas.microsoft.com/office/drawing/2014/main" id="{BCC6CA89-9A6C-B999-86B1-F4FE2D036D25}"/>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036048" y="2082413"/>
            <a:ext cx="3048900" cy="3048900"/>
          </a:xfrm>
          <a:prstGeom prst="rect">
            <a:avLst/>
          </a:prstGeom>
        </p:spPr>
      </p:pic>
    </p:spTree>
    <p:extLst>
      <p:ext uri="{BB962C8B-B14F-4D97-AF65-F5344CB8AC3E}">
        <p14:creationId xmlns:p14="http://schemas.microsoft.com/office/powerpoint/2010/main" val="1599633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lack Background Videos, Download The BEST Free 4k Stock ...">
            <a:extLst>
              <a:ext uri="{FF2B5EF4-FFF2-40B4-BE49-F238E27FC236}">
                <a16:creationId xmlns:a16="http://schemas.microsoft.com/office/drawing/2014/main" id="{9ABC6E34-493F-071D-5BA2-2F4CB99B5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7424" cy="68549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54B119-0279-1C99-5F07-C4D20A46F4E4}"/>
              </a:ext>
            </a:extLst>
          </p:cNvPr>
          <p:cNvSpPr>
            <a:spLocks noGrp="1"/>
          </p:cNvSpPr>
          <p:nvPr>
            <p:ph type="title"/>
          </p:nvPr>
        </p:nvSpPr>
        <p:spPr>
          <a:xfrm>
            <a:off x="838200" y="352599"/>
            <a:ext cx="10515600" cy="1325563"/>
          </a:xfrm>
        </p:spPr>
        <p:style>
          <a:lnRef idx="0">
            <a:schemeClr val="accent2"/>
          </a:lnRef>
          <a:fillRef idx="3">
            <a:schemeClr val="accent2"/>
          </a:fillRef>
          <a:effectRef idx="3">
            <a:schemeClr val="accent2"/>
          </a:effectRef>
          <a:fontRef idx="minor">
            <a:schemeClr val="lt1"/>
          </a:fontRef>
        </p:style>
        <p:txBody>
          <a:bodyPr/>
          <a:lstStyle/>
          <a:p>
            <a:r>
              <a:rPr lang="en-US" dirty="0"/>
              <a:t>What data am I using</a:t>
            </a:r>
            <a:endParaRPr lang="en-GB" dirty="0"/>
          </a:p>
        </p:txBody>
      </p:sp>
      <p:sp>
        <p:nvSpPr>
          <p:cNvPr id="3" name="Content Placeholder 2">
            <a:extLst>
              <a:ext uri="{FF2B5EF4-FFF2-40B4-BE49-F238E27FC236}">
                <a16:creationId xmlns:a16="http://schemas.microsoft.com/office/drawing/2014/main" id="{FC6F1DD5-B062-BAE5-1B79-F3E66A2F586A}"/>
              </a:ext>
            </a:extLst>
          </p:cNvPr>
          <p:cNvSpPr>
            <a:spLocks noGrp="1"/>
          </p:cNvSpPr>
          <p:nvPr>
            <p:ph idx="1"/>
          </p:nvPr>
        </p:nvSpPr>
        <p:spPr/>
        <p:txBody>
          <a:bodyPr/>
          <a:lstStyle/>
          <a:p>
            <a:r>
              <a:rPr lang="en-US" b="1" dirty="0" err="1">
                <a:solidFill>
                  <a:schemeClr val="bg1"/>
                </a:solidFill>
              </a:rPr>
              <a:t>Ensembl</a:t>
            </a:r>
            <a:r>
              <a:rPr lang="en-US" b="1" dirty="0">
                <a:solidFill>
                  <a:schemeClr val="bg1"/>
                </a:solidFill>
              </a:rPr>
              <a:t> DNA</a:t>
            </a:r>
            <a:endParaRPr lang="en-GB" b="1" dirty="0">
              <a:solidFill>
                <a:schemeClr val="bg1"/>
              </a:solidFill>
            </a:endParaRPr>
          </a:p>
        </p:txBody>
      </p:sp>
      <p:pic>
        <p:nvPicPr>
          <p:cNvPr id="5" name="Picture 4">
            <a:extLst>
              <a:ext uri="{FF2B5EF4-FFF2-40B4-BE49-F238E27FC236}">
                <a16:creationId xmlns:a16="http://schemas.microsoft.com/office/drawing/2014/main" id="{2F182AEA-EA6B-EA91-5C0C-5926E06D181E}"/>
              </a:ext>
            </a:extLst>
          </p:cNvPr>
          <p:cNvPicPr>
            <a:picLocks noChangeAspect="1"/>
          </p:cNvPicPr>
          <p:nvPr/>
        </p:nvPicPr>
        <p:blipFill rotWithShape="1">
          <a:blip r:embed="rId4"/>
          <a:srcRect l="16130" t="22831" r="32206" b="55433"/>
          <a:stretch/>
        </p:blipFill>
        <p:spPr>
          <a:xfrm>
            <a:off x="838199" y="2304788"/>
            <a:ext cx="7272775" cy="1810588"/>
          </a:xfrm>
          <a:prstGeom prst="rect">
            <a:avLst/>
          </a:prstGeom>
        </p:spPr>
      </p:pic>
      <p:pic>
        <p:nvPicPr>
          <p:cNvPr id="9" name="Picture 8">
            <a:extLst>
              <a:ext uri="{FF2B5EF4-FFF2-40B4-BE49-F238E27FC236}">
                <a16:creationId xmlns:a16="http://schemas.microsoft.com/office/drawing/2014/main" id="{50AA8F25-8313-AC48-3C26-784B33FDBEB6}"/>
              </a:ext>
            </a:extLst>
          </p:cNvPr>
          <p:cNvPicPr>
            <a:picLocks noChangeAspect="1"/>
          </p:cNvPicPr>
          <p:nvPr/>
        </p:nvPicPr>
        <p:blipFill rotWithShape="1">
          <a:blip r:embed="rId5"/>
          <a:srcRect t="62329" r="79041" b="27124"/>
          <a:stretch/>
        </p:blipFill>
        <p:spPr>
          <a:xfrm>
            <a:off x="838199" y="4262839"/>
            <a:ext cx="5265807" cy="1490599"/>
          </a:xfrm>
          <a:prstGeom prst="rect">
            <a:avLst/>
          </a:prstGeom>
        </p:spPr>
      </p:pic>
      <p:sp>
        <p:nvSpPr>
          <p:cNvPr id="11" name="Title 1">
            <a:extLst>
              <a:ext uri="{FF2B5EF4-FFF2-40B4-BE49-F238E27FC236}">
                <a16:creationId xmlns:a16="http://schemas.microsoft.com/office/drawing/2014/main" id="{D56438E5-C698-5A02-47BA-1981EC594F76}"/>
              </a:ext>
            </a:extLst>
          </p:cNvPr>
          <p:cNvSpPr txBox="1">
            <a:spLocks/>
          </p:cNvSpPr>
          <p:nvPr/>
        </p:nvSpPr>
        <p:spPr>
          <a:xfrm>
            <a:off x="6225537" y="4408624"/>
            <a:ext cx="5128263" cy="115510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200" dirty="0">
                <a:solidFill>
                  <a:schemeClr val="tx1"/>
                </a:solidFill>
              </a:rPr>
              <a:t>https://ftp.ensembl.org/pub</a:t>
            </a:r>
            <a:r>
              <a:rPr lang="en-US" sz="3200" dirty="0"/>
              <a:t>/</a:t>
            </a:r>
            <a:endParaRPr lang="en-GB" sz="3200" dirty="0"/>
          </a:p>
        </p:txBody>
      </p:sp>
    </p:spTree>
    <p:extLst>
      <p:ext uri="{BB962C8B-B14F-4D97-AF65-F5344CB8AC3E}">
        <p14:creationId xmlns:p14="http://schemas.microsoft.com/office/powerpoint/2010/main" val="1585134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lack Background Videos, Download The BEST Free 4k Stock ...">
            <a:extLst>
              <a:ext uri="{FF2B5EF4-FFF2-40B4-BE49-F238E27FC236}">
                <a16:creationId xmlns:a16="http://schemas.microsoft.com/office/drawing/2014/main" id="{9ABC6E34-493F-071D-5BA2-2F4CB99B5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7424" cy="68549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54B119-0279-1C99-5F07-C4D20A46F4E4}"/>
              </a:ext>
            </a:extLst>
          </p:cNvPr>
          <p:cNvSpPr>
            <a:spLocks noGrp="1"/>
          </p:cNvSpPr>
          <p:nvPr>
            <p:ph type="title"/>
          </p:nvPr>
        </p:nvSpPr>
        <p:spPr>
          <a:xfrm>
            <a:off x="838200" y="352599"/>
            <a:ext cx="10515600" cy="1325563"/>
          </a:xfrm>
        </p:spPr>
        <p:style>
          <a:lnRef idx="0">
            <a:schemeClr val="accent2"/>
          </a:lnRef>
          <a:fillRef idx="3">
            <a:schemeClr val="accent2"/>
          </a:fillRef>
          <a:effectRef idx="3">
            <a:schemeClr val="accent2"/>
          </a:effectRef>
          <a:fontRef idx="minor">
            <a:schemeClr val="lt1"/>
          </a:fontRef>
        </p:style>
        <p:txBody>
          <a:bodyPr/>
          <a:lstStyle/>
          <a:p>
            <a:r>
              <a:rPr lang="en-US" dirty="0"/>
              <a:t>What data am I using</a:t>
            </a:r>
            <a:endParaRPr lang="en-GB" dirty="0"/>
          </a:p>
        </p:txBody>
      </p:sp>
      <p:sp>
        <p:nvSpPr>
          <p:cNvPr id="3" name="Content Placeholder 2">
            <a:extLst>
              <a:ext uri="{FF2B5EF4-FFF2-40B4-BE49-F238E27FC236}">
                <a16:creationId xmlns:a16="http://schemas.microsoft.com/office/drawing/2014/main" id="{FC6F1DD5-B062-BAE5-1B79-F3E66A2F586A}"/>
              </a:ext>
            </a:extLst>
          </p:cNvPr>
          <p:cNvSpPr>
            <a:spLocks noGrp="1"/>
          </p:cNvSpPr>
          <p:nvPr>
            <p:ph idx="1"/>
          </p:nvPr>
        </p:nvSpPr>
        <p:spPr/>
        <p:txBody>
          <a:bodyPr/>
          <a:lstStyle/>
          <a:p>
            <a:r>
              <a:rPr lang="en-US" b="1" dirty="0" err="1">
                <a:solidFill>
                  <a:schemeClr val="bg1"/>
                </a:solidFill>
              </a:rPr>
              <a:t>Ensembl</a:t>
            </a:r>
            <a:r>
              <a:rPr lang="en-US" b="1" dirty="0">
                <a:solidFill>
                  <a:schemeClr val="bg1"/>
                </a:solidFill>
              </a:rPr>
              <a:t> DNA</a:t>
            </a:r>
            <a:endParaRPr lang="en-GB" b="1" dirty="0">
              <a:solidFill>
                <a:schemeClr val="bg1"/>
              </a:solidFill>
            </a:endParaRPr>
          </a:p>
        </p:txBody>
      </p:sp>
      <p:pic>
        <p:nvPicPr>
          <p:cNvPr id="4" name="Picture 3" descr="Graphical user interface, text, application, table&#10;&#10;Description automatically generated">
            <a:extLst>
              <a:ext uri="{FF2B5EF4-FFF2-40B4-BE49-F238E27FC236}">
                <a16:creationId xmlns:a16="http://schemas.microsoft.com/office/drawing/2014/main" id="{A74F0561-6533-3046-2637-35E82902E0C8}"/>
              </a:ext>
            </a:extLst>
          </p:cNvPr>
          <p:cNvPicPr>
            <a:picLocks noChangeAspect="1"/>
          </p:cNvPicPr>
          <p:nvPr/>
        </p:nvPicPr>
        <p:blipFill rotWithShape="1">
          <a:blip r:embed="rId4"/>
          <a:srcRect l="19375" t="35371" r="67433" b="34164"/>
          <a:stretch/>
        </p:blipFill>
        <p:spPr bwMode="auto">
          <a:xfrm>
            <a:off x="838200" y="2302750"/>
            <a:ext cx="2614863" cy="3397088"/>
          </a:xfrm>
          <a:prstGeom prst="rect">
            <a:avLst/>
          </a:prstGeom>
          <a:ln>
            <a:noFill/>
          </a:ln>
          <a:extLst>
            <a:ext uri="{53640926-AAD7-44D8-BBD7-CCE9431645EC}">
              <a14:shadowObscured xmlns:a14="http://schemas.microsoft.com/office/drawing/2010/main"/>
            </a:ext>
          </a:extLst>
        </p:spPr>
      </p:pic>
      <p:pic>
        <p:nvPicPr>
          <p:cNvPr id="7" name="Picture 6" descr="Graphical user interface, text, application, table, email, Excel&#10;&#10;Description automatically generated">
            <a:extLst>
              <a:ext uri="{FF2B5EF4-FFF2-40B4-BE49-F238E27FC236}">
                <a16:creationId xmlns:a16="http://schemas.microsoft.com/office/drawing/2014/main" id="{78AFA9C7-220B-C8B6-B8AA-419BE8AEBD2E}"/>
              </a:ext>
            </a:extLst>
          </p:cNvPr>
          <p:cNvPicPr>
            <a:picLocks noChangeAspect="1"/>
          </p:cNvPicPr>
          <p:nvPr/>
        </p:nvPicPr>
        <p:blipFill rotWithShape="1">
          <a:blip r:embed="rId5"/>
          <a:srcRect l="15572" t="23926" r="54879" b="9986"/>
          <a:stretch/>
        </p:blipFill>
        <p:spPr bwMode="auto">
          <a:xfrm>
            <a:off x="3665620" y="1905429"/>
            <a:ext cx="3477126" cy="4374596"/>
          </a:xfrm>
          <a:prstGeom prst="rect">
            <a:avLst/>
          </a:prstGeom>
          <a:ln>
            <a:noFill/>
          </a:ln>
          <a:extLst>
            <a:ext uri="{53640926-AAD7-44D8-BBD7-CCE9431645EC}">
              <a14:shadowObscured xmlns:a14="http://schemas.microsoft.com/office/drawing/2010/main"/>
            </a:ext>
          </a:extLst>
        </p:spPr>
      </p:pic>
      <p:pic>
        <p:nvPicPr>
          <p:cNvPr id="8" name="Picture 7" descr="Graphical user interface, text, application, email&#10;&#10;Description automatically generated">
            <a:extLst>
              <a:ext uri="{FF2B5EF4-FFF2-40B4-BE49-F238E27FC236}">
                <a16:creationId xmlns:a16="http://schemas.microsoft.com/office/drawing/2014/main" id="{9E1E9CF2-9BB9-D540-9321-F32EE6833FEC}"/>
              </a:ext>
            </a:extLst>
          </p:cNvPr>
          <p:cNvPicPr>
            <a:picLocks noChangeAspect="1"/>
          </p:cNvPicPr>
          <p:nvPr/>
        </p:nvPicPr>
        <p:blipFill rotWithShape="1">
          <a:blip r:embed="rId6"/>
          <a:srcRect l="16020" t="25433" r="57977" b="53935"/>
          <a:stretch/>
        </p:blipFill>
        <p:spPr bwMode="auto">
          <a:xfrm>
            <a:off x="7278966" y="2598925"/>
            <a:ext cx="4782238" cy="2133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6780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Background Videos, Download The BEST Free 4k Stock ...">
            <a:extLst>
              <a:ext uri="{FF2B5EF4-FFF2-40B4-BE49-F238E27FC236}">
                <a16:creationId xmlns:a16="http://schemas.microsoft.com/office/drawing/2014/main" id="{569E67D8-CE5B-D624-32CE-69AD9F0D2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7424" cy="68549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C74438-721D-52C0-F0E6-D90B3514D9C3}"/>
              </a:ext>
            </a:extLst>
          </p:cNvPr>
          <p:cNvSpPr>
            <a:spLocks noGrp="1"/>
          </p:cNvSpPr>
          <p:nvPr>
            <p:ph type="title"/>
          </p:nvPr>
        </p:nvSpPr>
        <p:spPr>
          <a:xfrm>
            <a:off x="219834" y="336079"/>
            <a:ext cx="6476097" cy="869718"/>
          </a:xfrm>
        </p:spPr>
        <p:style>
          <a:lnRef idx="2">
            <a:schemeClr val="dk1"/>
          </a:lnRef>
          <a:fillRef idx="1">
            <a:schemeClr val="lt1"/>
          </a:fillRef>
          <a:effectRef idx="0">
            <a:schemeClr val="dk1"/>
          </a:effectRef>
          <a:fontRef idx="minor">
            <a:schemeClr val="dk1"/>
          </a:fontRef>
        </p:style>
        <p:txBody>
          <a:bodyPr>
            <a:normAutofit/>
          </a:bodyPr>
          <a:lstStyle/>
          <a:p>
            <a:r>
              <a:rPr lang="en-GB" dirty="0"/>
              <a:t>Flow chart for the Program</a:t>
            </a:r>
          </a:p>
        </p:txBody>
      </p:sp>
      <p:pic>
        <p:nvPicPr>
          <p:cNvPr id="3" name="Picture 2" descr="Diagram&#10;&#10;Description automatically generated">
            <a:extLst>
              <a:ext uri="{FF2B5EF4-FFF2-40B4-BE49-F238E27FC236}">
                <a16:creationId xmlns:a16="http://schemas.microsoft.com/office/drawing/2014/main" id="{9D8F479F-DDFE-2A89-2290-FF6B9D6CDBB7}"/>
              </a:ext>
            </a:extLst>
          </p:cNvPr>
          <p:cNvPicPr>
            <a:picLocks noChangeAspect="1"/>
          </p:cNvPicPr>
          <p:nvPr/>
        </p:nvPicPr>
        <p:blipFill rotWithShape="1">
          <a:blip r:embed="rId4">
            <a:extLst>
              <a:ext uri="{28A0092B-C50C-407E-A947-70E740481C1C}">
                <a14:useLocalDpi xmlns:a14="http://schemas.microsoft.com/office/drawing/2010/main" val="0"/>
              </a:ext>
            </a:extLst>
          </a:blip>
          <a:srcRect l="25663"/>
          <a:stretch/>
        </p:blipFill>
        <p:spPr bwMode="auto">
          <a:xfrm>
            <a:off x="3059746" y="1364748"/>
            <a:ext cx="8909823" cy="5132707"/>
          </a:xfrm>
          <a:prstGeom prst="rect">
            <a:avLst/>
          </a:prstGeom>
          <a:noFill/>
          <a:ln>
            <a:noFill/>
          </a:ln>
          <a:extLst>
            <a:ext uri="{53640926-AAD7-44D8-BBD7-CCE9431645EC}">
              <a14:shadowObscured xmlns:a14="http://schemas.microsoft.com/office/drawing/2010/main"/>
            </a:ext>
          </a:extLst>
        </p:spPr>
      </p:pic>
      <p:pic>
        <p:nvPicPr>
          <p:cNvPr id="5" name="Picture 4" descr="Diagram&#10;&#10;Description automatically generated with medium confidence">
            <a:extLst>
              <a:ext uri="{FF2B5EF4-FFF2-40B4-BE49-F238E27FC236}">
                <a16:creationId xmlns:a16="http://schemas.microsoft.com/office/drawing/2014/main" id="{615F4D5D-C39D-BC73-4026-DBBCC533A738}"/>
              </a:ext>
            </a:extLst>
          </p:cNvPr>
          <p:cNvPicPr>
            <a:picLocks noChangeAspect="1"/>
          </p:cNvPicPr>
          <p:nvPr/>
        </p:nvPicPr>
        <p:blipFill rotWithShape="1">
          <a:blip r:embed="rId5">
            <a:extLst>
              <a:ext uri="{28A0092B-C50C-407E-A947-70E740481C1C}">
                <a14:useLocalDpi xmlns:a14="http://schemas.microsoft.com/office/drawing/2010/main" val="0"/>
              </a:ext>
            </a:extLst>
          </a:blip>
          <a:srcRect r="89277"/>
          <a:stretch/>
        </p:blipFill>
        <p:spPr bwMode="auto">
          <a:xfrm>
            <a:off x="348632" y="2487889"/>
            <a:ext cx="2362483" cy="4009566"/>
          </a:xfrm>
          <a:prstGeom prst="rect">
            <a:avLst/>
          </a:prstGeom>
          <a:noFill/>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D29425C9-4F38-5E92-1C00-24B2C9E71CA0}"/>
              </a:ext>
            </a:extLst>
          </p:cNvPr>
          <p:cNvSpPr txBox="1">
            <a:spLocks/>
          </p:cNvSpPr>
          <p:nvPr/>
        </p:nvSpPr>
        <p:spPr>
          <a:xfrm>
            <a:off x="316086" y="1411984"/>
            <a:ext cx="2395029" cy="86971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dirty="0"/>
              <a:t>Key:</a:t>
            </a:r>
            <a:endParaRPr lang="en-GB" dirty="0"/>
          </a:p>
        </p:txBody>
      </p:sp>
    </p:spTree>
    <p:extLst>
      <p:ext uri="{BB962C8B-B14F-4D97-AF65-F5344CB8AC3E}">
        <p14:creationId xmlns:p14="http://schemas.microsoft.com/office/powerpoint/2010/main" val="29021072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 name="OTLTIMEBANDSCALETYPE" val="Months"/>
  <p:tag name="OTLTIMEBANDSCALEFORMAT" val="MMM"/>
  <p:tag name="OTLTIMEBANDSHAPETYPE" val="RectangleTimeband"/>
  <p:tag name="OTLTIMEBANDSHAPEHEIGHT" val="30"/>
  <p:tag name="OTLTIMEBANDSHAPEPADDINGLEFT" val="0"/>
  <p:tag name="OTLTIMEBANDCULTUREINFO" val="en-US"/>
  <p:tag name="OTLTIMEBANDQUICKPOSITION" val="Middle"/>
  <p:tag name="OTLTIMEBANDTHREEDEFFECTS" val="Gel"/>
  <p:tag name="OTLTIMEBANDAUTODATERANGE" val="True"/>
  <p:tag name="OTLTIMEBANDSTARTDATE" val="0001-01-01T00:00:00.0000000"/>
  <p:tag name="OTLTIMEBANDENDDATE" val="2023-06-05T23:59:00.0000000Z"/>
  <p:tag name="OTLTIMEBANDWORKINGDAYS" val="Standard"/>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0"/>
  <p:tag name="OTLLEFTENDCAPSMARGINLEFT" val="20"/>
  <p:tag name="OTLTIMEBANDFYSTARTMONTH" val="January"/>
  <p:tag name="OTLTIMEBANDSHOWFYLABEL" val="True"/>
  <p:tag name="OTLTIMEBANDUSESTARTINGOFTHEYEARFORFYNUMBERING" val="True"/>
  <p:tag name="OTLTIMEBANDRESERVEDLEFTAREAWIDTH" val="0"/>
  <p:tag name="OTLTIMEBANDRESERVEDLEFTAREAISSET" val="False"/>
  <p:tag name="OTLTIMEBANDDEPENABLED" val="False"/>
  <p:tag name="OTLTIMEBANDDEPSCHEDULINGMODE" val="Flexible"/>
  <p:tag name="OTLTIMEBANDDEPPREVIOUSSCHEDULINGMODE" val="Flexible"/>
  <p:tag name="OTLTIMEBANDDEPONBREAKINGSTRICTSCHEDULINGMODE" val="AskEverytime"/>
  <p:tag name="OTLTIMEBANDDEPONBREAKINGFLEXIBLESCHEDULINGMODE" val="AskEverytime"/>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 name="OTLELAPSEDSTYLE" val="Thin"/>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 name="OTLTODAYPOSITION" val="Auto"/>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01-29T00:00:00.0000000"/>
  <p:tag name="OTLENDDATE" val="2023-05-02T23:59:00.0000000"/>
  <p:tag name="OTLDURATIONFORMAT" val="day"/>
  <p:tag name="OTLSPACING" val="5"/>
  <p:tag name="OTLSHAPETHICKNESSTYPE" val="Regular"/>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01-30T00:00:00.0000000"/>
  <p:tag name="OTLENDDATE" val="2023-01-30T23:59:00.0000000"/>
  <p:tag name="OTLDURATIONFORMAT" val="day"/>
  <p:tag name="OTLSPACING" val="5"/>
  <p:tag name="OTLSHAPETHICKNESSTYPE" val="Regular"/>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02-04T00:00:00.0000000"/>
  <p:tag name="OTLENDDATE" val="2023-02-04T23:59:00.0000000"/>
  <p:tag name="OTLDURATIONFORMAT" val="day"/>
  <p:tag name="OTLSPACING" val="5"/>
  <p:tag name="OTLSHAPETHICKNESSTYPE" val="Regular"/>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02-11T00:00:00.0000000"/>
  <p:tag name="OTLENDDATE" val="2023-02-11T23:59:00.0000000"/>
  <p:tag name="OTLDURATIONFORMAT" val="day"/>
  <p:tag name="OTLSPACING" val="5"/>
  <p:tag name="OTLSHAPETHICKNESSTYPE" val="Regular"/>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02-20T00:00:00.0000000"/>
  <p:tag name="OTLENDDATE" val="2023-02-20T23:59:00.0000000"/>
  <p:tag name="OTLDURATIONFORMAT" val="day"/>
  <p:tag name="OTLSPACING" val="5"/>
  <p:tag name="OTLSHAPETHICKNESSTYPE" val="Regular"/>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02-25T00:00:00.0000000"/>
  <p:tag name="OTLENDDATE" val="2023-02-25T23:59:00.0000000"/>
  <p:tag name="OTLDURATIONFORMAT" val="day"/>
  <p:tag name="OTLSPACING" val="5"/>
  <p:tag name="OTLSHAPETHICKNESSTYPE" val="Regular"/>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03-01T00:00:00.0000000"/>
  <p:tag name="OTLENDDATE" val="2023-03-01T23:59:00.0000000"/>
  <p:tag name="OTLDURATIONFORMAT" val="day"/>
  <p:tag name="OTLSPACING" val="5"/>
  <p:tag name="OTLSHAPETHICKNESSTYPE" val="Regular"/>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03-11T00:00:00.0000000"/>
  <p:tag name="OTLENDDATE" val="2023-03-11T23:59:00.0000000"/>
  <p:tag name="OTLDURATIONFORMAT" val="day"/>
  <p:tag name="OTLSPACING" val="5"/>
  <p:tag name="OTLSHAPETHICKNESSTYPE" val="Regular"/>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03-17T00:00:00.0000000"/>
  <p:tag name="OTLENDDATE" val="2023-03-17T23:59:00.0000000"/>
  <p:tag name="OTLDURATIONFORMAT" val="day"/>
  <p:tag name="OTLSPACING" val="5"/>
  <p:tag name="OTLSHAPETHICKNESSTYPE" val="Regular"/>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3-04-12T00:00:00.0000000"/>
  <p:tag name="OTLENDDATE" val="2023-04-12T23:59:00.0000000"/>
  <p:tag name="OTLDURATIONFORMAT" val="day"/>
  <p:tag name="OTLSPACING" val="5"/>
  <p:tag name="OTLSHAPETHICKNESSTYPE" val="Regular"/>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2163</Words>
  <Application>Microsoft Office PowerPoint</Application>
  <PresentationFormat>Widescreen</PresentationFormat>
  <Paragraphs>184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-apple-system</vt:lpstr>
      <vt:lpstr>Arial</vt:lpstr>
      <vt:lpstr>Calibri</vt:lpstr>
      <vt:lpstr>Calibri Light</vt:lpstr>
      <vt:lpstr>Office Theme</vt:lpstr>
      <vt:lpstr>Investigating the frequency of tandem stop codons in eukaryotic &amp; prokaryotic  genomes</vt:lpstr>
      <vt:lpstr>What are stop codons?</vt:lpstr>
      <vt:lpstr>What are start codons?</vt:lpstr>
      <vt:lpstr>Project significance and what do I want to achieve</vt:lpstr>
      <vt:lpstr>Methodologies</vt:lpstr>
      <vt:lpstr>Programming language and IDE</vt:lpstr>
      <vt:lpstr>What data am I using</vt:lpstr>
      <vt:lpstr>What data am I using</vt:lpstr>
      <vt:lpstr>Flow chart for the Program</vt:lpstr>
      <vt:lpstr>The Input</vt:lpstr>
      <vt:lpstr>The output directory</vt:lpstr>
      <vt:lpstr>The actual Code</vt:lpstr>
      <vt:lpstr>All of this code is purely for this demo and does not represent the final version</vt:lpstr>
      <vt:lpstr>Eukaryotic Output</vt:lpstr>
      <vt:lpstr>Prokaryotic Output</vt:lpstr>
      <vt:lpstr>Early Timeline</vt:lpstr>
      <vt:lpstr>Future objectives given more time</vt:lpstr>
      <vt:lpstr>Technical problems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project title</dc:title>
  <dc:creator>Tommy Boyle [tob31]</dc:creator>
  <cp:lastModifiedBy>Tommy Boyle [tob31]</cp:lastModifiedBy>
  <cp:revision>97</cp:revision>
  <dcterms:created xsi:type="dcterms:W3CDTF">2023-02-27T20:04:28Z</dcterms:created>
  <dcterms:modified xsi:type="dcterms:W3CDTF">2023-05-16T15:12:33Z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2dfecbd-fc97-4e8a-a9cd-19ed496c406e_Enabled">
    <vt:lpwstr>true</vt:lpwstr>
  </property>
  <property fmtid="{D5CDD505-2E9C-101B-9397-08002B2CF9AE}" pid="3" name="MSIP_Label_f2dfecbd-fc97-4e8a-a9cd-19ed496c406e_SetDate">
    <vt:lpwstr>2023-02-27T21:00:27Z</vt:lpwstr>
  </property>
  <property fmtid="{D5CDD505-2E9C-101B-9397-08002B2CF9AE}" pid="4" name="MSIP_Label_f2dfecbd-fc97-4e8a-a9cd-19ed496c406e_Method">
    <vt:lpwstr>Standard</vt:lpwstr>
  </property>
  <property fmtid="{D5CDD505-2E9C-101B-9397-08002B2CF9AE}" pid="5" name="MSIP_Label_f2dfecbd-fc97-4e8a-a9cd-19ed496c406e_Name">
    <vt:lpwstr>defa4170-0d19-0005-0004-bc88714345d2</vt:lpwstr>
  </property>
  <property fmtid="{D5CDD505-2E9C-101B-9397-08002B2CF9AE}" pid="6" name="MSIP_Label_f2dfecbd-fc97-4e8a-a9cd-19ed496c406e_SiteId">
    <vt:lpwstr>d47b090e-3f5a-4ca0-84d0-9f89d269f175</vt:lpwstr>
  </property>
  <property fmtid="{D5CDD505-2E9C-101B-9397-08002B2CF9AE}" pid="7" name="MSIP_Label_f2dfecbd-fc97-4e8a-a9cd-19ed496c406e_ActionId">
    <vt:lpwstr>a2b72700-a907-47af-93d7-b13db25fc3bb</vt:lpwstr>
  </property>
  <property fmtid="{D5CDD505-2E9C-101B-9397-08002B2CF9AE}" pid="8" name="MSIP_Label_f2dfecbd-fc97-4e8a-a9cd-19ed496c406e_ContentBits">
    <vt:lpwstr>0</vt:lpwstr>
  </property>
</Properties>
</file>